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62" r:id="rId5"/>
    <p:sldId id="261" r:id="rId6"/>
    <p:sldId id="260" r:id="rId7"/>
    <p:sldId id="270" r:id="rId8"/>
    <p:sldId id="268" r:id="rId9"/>
    <p:sldId id="269" r:id="rId10"/>
    <p:sldId id="265" r:id="rId11"/>
    <p:sldId id="27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4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F50FE7-197A-4A93-A015-03603C39A644}" type="datetimeFigureOut">
              <a:rPr lang="en-NZ" smtClean="0"/>
              <a:t>12/06/2020</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B2012B-1B6B-4438-BC05-830908A48159}" type="slidenum">
              <a:rPr lang="en-NZ" smtClean="0"/>
              <a:t>‹#›</a:t>
            </a:fld>
            <a:endParaRPr lang="en-NZ"/>
          </a:p>
        </p:txBody>
      </p:sp>
    </p:spTree>
    <p:extLst>
      <p:ext uri="{BB962C8B-B14F-4D97-AF65-F5344CB8AC3E}">
        <p14:creationId xmlns:p14="http://schemas.microsoft.com/office/powerpoint/2010/main" val="2337254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N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AE80463F-3194-4233-8E32-1C079D65E871}" type="datetime1">
              <a:rPr lang="en-NZ" smtClean="0"/>
              <a:t>12/06/2020</a:t>
            </a:fld>
            <a:endParaRPr lang="en-NZ"/>
          </a:p>
        </p:txBody>
      </p:sp>
      <p:sp>
        <p:nvSpPr>
          <p:cNvPr id="5" name="Footer Placeholder 4"/>
          <p:cNvSpPr>
            <a:spLocks noGrp="1"/>
          </p:cNvSpPr>
          <p:nvPr>
            <p:ph type="ftr" sz="quarter" idx="11"/>
          </p:nvPr>
        </p:nvSpPr>
        <p:spPr/>
        <p:txBody>
          <a:bodyPr/>
          <a:lstStyle/>
          <a:p>
            <a:r>
              <a:rPr lang="en-NZ" smtClean="0"/>
              <a:t>Making Tasman Great</a:t>
            </a:r>
            <a:endParaRPr lang="en-NZ"/>
          </a:p>
        </p:txBody>
      </p:sp>
      <p:sp>
        <p:nvSpPr>
          <p:cNvPr id="6" name="Slide Number Placeholder 5"/>
          <p:cNvSpPr>
            <a:spLocks noGrp="1"/>
          </p:cNvSpPr>
          <p:nvPr>
            <p:ph type="sldNum" sz="quarter" idx="12"/>
          </p:nvPr>
        </p:nvSpPr>
        <p:spPr/>
        <p:txBody>
          <a:bodyPr/>
          <a:lstStyle/>
          <a:p>
            <a:fld id="{6A461860-1DFF-4C7B-8C2E-D076B873F6E5}" type="slidenum">
              <a:rPr lang="en-NZ" smtClean="0"/>
              <a:t>‹#›</a:t>
            </a:fld>
            <a:endParaRPr lang="en-NZ"/>
          </a:p>
        </p:txBody>
      </p:sp>
    </p:spTree>
    <p:extLst>
      <p:ext uri="{BB962C8B-B14F-4D97-AF65-F5344CB8AC3E}">
        <p14:creationId xmlns:p14="http://schemas.microsoft.com/office/powerpoint/2010/main" val="515672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E40C4375-5AB3-4A2B-B41E-E06C7E7BB20B}" type="datetime1">
              <a:rPr lang="en-NZ" smtClean="0"/>
              <a:t>12/06/2020</a:t>
            </a:fld>
            <a:endParaRPr lang="en-NZ"/>
          </a:p>
        </p:txBody>
      </p:sp>
      <p:sp>
        <p:nvSpPr>
          <p:cNvPr id="5" name="Footer Placeholder 4"/>
          <p:cNvSpPr>
            <a:spLocks noGrp="1"/>
          </p:cNvSpPr>
          <p:nvPr>
            <p:ph type="ftr" sz="quarter" idx="11"/>
          </p:nvPr>
        </p:nvSpPr>
        <p:spPr/>
        <p:txBody>
          <a:bodyPr/>
          <a:lstStyle/>
          <a:p>
            <a:r>
              <a:rPr lang="en-NZ" smtClean="0"/>
              <a:t>Making Tasman Great</a:t>
            </a:r>
            <a:endParaRPr lang="en-NZ"/>
          </a:p>
        </p:txBody>
      </p:sp>
      <p:sp>
        <p:nvSpPr>
          <p:cNvPr id="6" name="Slide Number Placeholder 5"/>
          <p:cNvSpPr>
            <a:spLocks noGrp="1"/>
          </p:cNvSpPr>
          <p:nvPr>
            <p:ph type="sldNum" sz="quarter" idx="12"/>
          </p:nvPr>
        </p:nvSpPr>
        <p:spPr/>
        <p:txBody>
          <a:bodyPr/>
          <a:lstStyle/>
          <a:p>
            <a:fld id="{6A461860-1DFF-4C7B-8C2E-D076B873F6E5}" type="slidenum">
              <a:rPr lang="en-NZ" smtClean="0"/>
              <a:t>‹#›</a:t>
            </a:fld>
            <a:endParaRPr lang="en-NZ"/>
          </a:p>
        </p:txBody>
      </p:sp>
    </p:spTree>
    <p:extLst>
      <p:ext uri="{BB962C8B-B14F-4D97-AF65-F5344CB8AC3E}">
        <p14:creationId xmlns:p14="http://schemas.microsoft.com/office/powerpoint/2010/main" val="132504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NZ"/>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C77AD4A-9962-4168-B207-FDA4161DE0B8}" type="datetime1">
              <a:rPr lang="en-NZ" smtClean="0"/>
              <a:t>12/06/2020</a:t>
            </a:fld>
            <a:endParaRPr lang="en-NZ"/>
          </a:p>
        </p:txBody>
      </p:sp>
      <p:sp>
        <p:nvSpPr>
          <p:cNvPr id="5" name="Footer Placeholder 4"/>
          <p:cNvSpPr>
            <a:spLocks noGrp="1"/>
          </p:cNvSpPr>
          <p:nvPr>
            <p:ph type="ftr" sz="quarter" idx="11"/>
          </p:nvPr>
        </p:nvSpPr>
        <p:spPr/>
        <p:txBody>
          <a:bodyPr/>
          <a:lstStyle/>
          <a:p>
            <a:r>
              <a:rPr lang="en-NZ" smtClean="0"/>
              <a:t>Making Tasman Great</a:t>
            </a:r>
            <a:endParaRPr lang="en-NZ"/>
          </a:p>
        </p:txBody>
      </p:sp>
      <p:sp>
        <p:nvSpPr>
          <p:cNvPr id="6" name="Slide Number Placeholder 5"/>
          <p:cNvSpPr>
            <a:spLocks noGrp="1"/>
          </p:cNvSpPr>
          <p:nvPr>
            <p:ph type="sldNum" sz="quarter" idx="12"/>
          </p:nvPr>
        </p:nvSpPr>
        <p:spPr/>
        <p:txBody>
          <a:bodyPr/>
          <a:lstStyle/>
          <a:p>
            <a:fld id="{6A461860-1DFF-4C7B-8C2E-D076B873F6E5}" type="slidenum">
              <a:rPr lang="en-NZ" smtClean="0"/>
              <a:t>‹#›</a:t>
            </a:fld>
            <a:endParaRPr lang="en-NZ"/>
          </a:p>
        </p:txBody>
      </p:sp>
    </p:spTree>
    <p:extLst>
      <p:ext uri="{BB962C8B-B14F-4D97-AF65-F5344CB8AC3E}">
        <p14:creationId xmlns:p14="http://schemas.microsoft.com/office/powerpoint/2010/main" val="3958056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A0099216-CA76-42DB-894F-92B228A635DD}" type="datetime1">
              <a:rPr lang="en-NZ" smtClean="0"/>
              <a:t>12/06/2020</a:t>
            </a:fld>
            <a:endParaRPr lang="en-NZ"/>
          </a:p>
        </p:txBody>
      </p:sp>
      <p:sp>
        <p:nvSpPr>
          <p:cNvPr id="6" name="Footer Placeholder 5"/>
          <p:cNvSpPr>
            <a:spLocks noGrp="1"/>
          </p:cNvSpPr>
          <p:nvPr>
            <p:ph type="ftr" sz="quarter" idx="11"/>
          </p:nvPr>
        </p:nvSpPr>
        <p:spPr/>
        <p:txBody>
          <a:bodyPr/>
          <a:lstStyle/>
          <a:p>
            <a:r>
              <a:rPr lang="en-NZ" smtClean="0"/>
              <a:t>Making Tasman Great</a:t>
            </a:r>
            <a:endParaRPr lang="en-NZ"/>
          </a:p>
        </p:txBody>
      </p:sp>
      <p:sp>
        <p:nvSpPr>
          <p:cNvPr id="7" name="Slide Number Placeholder 6"/>
          <p:cNvSpPr>
            <a:spLocks noGrp="1"/>
          </p:cNvSpPr>
          <p:nvPr>
            <p:ph type="sldNum" sz="quarter" idx="12"/>
          </p:nvPr>
        </p:nvSpPr>
        <p:spPr/>
        <p:txBody>
          <a:bodyPr/>
          <a:lstStyle/>
          <a:p>
            <a:fld id="{6A461860-1DFF-4C7B-8C2E-D076B873F6E5}" type="slidenum">
              <a:rPr lang="en-NZ" smtClean="0"/>
              <a:t>‹#›</a:t>
            </a:fld>
            <a:endParaRPr lang="en-NZ"/>
          </a:p>
        </p:txBody>
      </p:sp>
    </p:spTree>
    <p:extLst>
      <p:ext uri="{BB962C8B-B14F-4D97-AF65-F5344CB8AC3E}">
        <p14:creationId xmlns:p14="http://schemas.microsoft.com/office/powerpoint/2010/main" val="3789646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NZ"/>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07CD816F-ECA9-4785-8D83-EE9ED1D03A84}" type="datetime1">
              <a:rPr lang="en-NZ" smtClean="0"/>
              <a:t>12/06/2020</a:t>
            </a:fld>
            <a:endParaRPr lang="en-NZ"/>
          </a:p>
        </p:txBody>
      </p:sp>
      <p:sp>
        <p:nvSpPr>
          <p:cNvPr id="8" name="Footer Placeholder 7"/>
          <p:cNvSpPr>
            <a:spLocks noGrp="1"/>
          </p:cNvSpPr>
          <p:nvPr>
            <p:ph type="ftr" sz="quarter" idx="11"/>
          </p:nvPr>
        </p:nvSpPr>
        <p:spPr/>
        <p:txBody>
          <a:bodyPr/>
          <a:lstStyle/>
          <a:p>
            <a:r>
              <a:rPr lang="en-NZ" smtClean="0"/>
              <a:t>Making Tasman Great</a:t>
            </a:r>
            <a:endParaRPr lang="en-NZ"/>
          </a:p>
        </p:txBody>
      </p:sp>
      <p:sp>
        <p:nvSpPr>
          <p:cNvPr id="9" name="Slide Number Placeholder 8"/>
          <p:cNvSpPr>
            <a:spLocks noGrp="1"/>
          </p:cNvSpPr>
          <p:nvPr>
            <p:ph type="sldNum" sz="quarter" idx="12"/>
          </p:nvPr>
        </p:nvSpPr>
        <p:spPr/>
        <p:txBody>
          <a:bodyPr/>
          <a:lstStyle/>
          <a:p>
            <a:fld id="{6A461860-1DFF-4C7B-8C2E-D076B873F6E5}" type="slidenum">
              <a:rPr lang="en-NZ" smtClean="0"/>
              <a:t>‹#›</a:t>
            </a:fld>
            <a:endParaRPr lang="en-NZ"/>
          </a:p>
        </p:txBody>
      </p:sp>
    </p:spTree>
    <p:extLst>
      <p:ext uri="{BB962C8B-B14F-4D97-AF65-F5344CB8AC3E}">
        <p14:creationId xmlns:p14="http://schemas.microsoft.com/office/powerpoint/2010/main" val="3930086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7EFA7D95-754C-423A-8C6C-D364A16C7A47}" type="datetime1">
              <a:rPr lang="en-NZ" smtClean="0"/>
              <a:t>12/06/2020</a:t>
            </a:fld>
            <a:endParaRPr lang="en-NZ"/>
          </a:p>
        </p:txBody>
      </p:sp>
      <p:sp>
        <p:nvSpPr>
          <p:cNvPr id="4" name="Footer Placeholder 3"/>
          <p:cNvSpPr>
            <a:spLocks noGrp="1"/>
          </p:cNvSpPr>
          <p:nvPr>
            <p:ph type="ftr" sz="quarter" idx="11"/>
          </p:nvPr>
        </p:nvSpPr>
        <p:spPr/>
        <p:txBody>
          <a:bodyPr/>
          <a:lstStyle/>
          <a:p>
            <a:r>
              <a:rPr lang="en-NZ" smtClean="0"/>
              <a:t>Making Tasman Great</a:t>
            </a:r>
            <a:endParaRPr lang="en-NZ"/>
          </a:p>
        </p:txBody>
      </p:sp>
      <p:sp>
        <p:nvSpPr>
          <p:cNvPr id="5" name="Slide Number Placeholder 4"/>
          <p:cNvSpPr>
            <a:spLocks noGrp="1"/>
          </p:cNvSpPr>
          <p:nvPr>
            <p:ph type="sldNum" sz="quarter" idx="12"/>
          </p:nvPr>
        </p:nvSpPr>
        <p:spPr/>
        <p:txBody>
          <a:bodyPr/>
          <a:lstStyle/>
          <a:p>
            <a:fld id="{6A461860-1DFF-4C7B-8C2E-D076B873F6E5}" type="slidenum">
              <a:rPr lang="en-NZ" smtClean="0"/>
              <a:t>‹#›</a:t>
            </a:fld>
            <a:endParaRPr lang="en-NZ"/>
          </a:p>
        </p:txBody>
      </p:sp>
    </p:spTree>
    <p:extLst>
      <p:ext uri="{BB962C8B-B14F-4D97-AF65-F5344CB8AC3E}">
        <p14:creationId xmlns:p14="http://schemas.microsoft.com/office/powerpoint/2010/main" val="1968955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B4D87E-8558-4AFE-BFEF-D01C4CFF3A1F}" type="datetime1">
              <a:rPr lang="en-NZ" smtClean="0"/>
              <a:t>12/06/2020</a:t>
            </a:fld>
            <a:endParaRPr lang="en-NZ"/>
          </a:p>
        </p:txBody>
      </p:sp>
      <p:sp>
        <p:nvSpPr>
          <p:cNvPr id="3" name="Footer Placeholder 2"/>
          <p:cNvSpPr>
            <a:spLocks noGrp="1"/>
          </p:cNvSpPr>
          <p:nvPr>
            <p:ph type="ftr" sz="quarter" idx="11"/>
          </p:nvPr>
        </p:nvSpPr>
        <p:spPr/>
        <p:txBody>
          <a:bodyPr/>
          <a:lstStyle/>
          <a:p>
            <a:r>
              <a:rPr lang="en-NZ" smtClean="0"/>
              <a:t>Making Tasman Great</a:t>
            </a:r>
            <a:endParaRPr lang="en-NZ"/>
          </a:p>
        </p:txBody>
      </p:sp>
      <p:sp>
        <p:nvSpPr>
          <p:cNvPr id="4" name="Slide Number Placeholder 3"/>
          <p:cNvSpPr>
            <a:spLocks noGrp="1"/>
          </p:cNvSpPr>
          <p:nvPr>
            <p:ph type="sldNum" sz="quarter" idx="12"/>
          </p:nvPr>
        </p:nvSpPr>
        <p:spPr/>
        <p:txBody>
          <a:bodyPr/>
          <a:lstStyle/>
          <a:p>
            <a:fld id="{6A461860-1DFF-4C7B-8C2E-D076B873F6E5}" type="slidenum">
              <a:rPr lang="en-NZ" smtClean="0"/>
              <a:t>‹#›</a:t>
            </a:fld>
            <a:endParaRPr lang="en-NZ"/>
          </a:p>
        </p:txBody>
      </p:sp>
    </p:spTree>
    <p:extLst>
      <p:ext uri="{BB962C8B-B14F-4D97-AF65-F5344CB8AC3E}">
        <p14:creationId xmlns:p14="http://schemas.microsoft.com/office/powerpoint/2010/main" val="3083351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8F533C-CB43-4496-A3E3-4286A8273F7A}" type="datetime1">
              <a:rPr lang="en-NZ" smtClean="0"/>
              <a:t>12/06/2020</a:t>
            </a:fld>
            <a:endParaRPr lang="en-NZ"/>
          </a:p>
        </p:txBody>
      </p:sp>
      <p:sp>
        <p:nvSpPr>
          <p:cNvPr id="6" name="Footer Placeholder 5"/>
          <p:cNvSpPr>
            <a:spLocks noGrp="1"/>
          </p:cNvSpPr>
          <p:nvPr>
            <p:ph type="ftr" sz="quarter" idx="11"/>
          </p:nvPr>
        </p:nvSpPr>
        <p:spPr/>
        <p:txBody>
          <a:bodyPr/>
          <a:lstStyle/>
          <a:p>
            <a:r>
              <a:rPr lang="en-NZ" smtClean="0"/>
              <a:t>Making Tasman Great</a:t>
            </a:r>
            <a:endParaRPr lang="en-NZ"/>
          </a:p>
        </p:txBody>
      </p:sp>
      <p:sp>
        <p:nvSpPr>
          <p:cNvPr id="7" name="Slide Number Placeholder 6"/>
          <p:cNvSpPr>
            <a:spLocks noGrp="1"/>
          </p:cNvSpPr>
          <p:nvPr>
            <p:ph type="sldNum" sz="quarter" idx="12"/>
          </p:nvPr>
        </p:nvSpPr>
        <p:spPr/>
        <p:txBody>
          <a:bodyPr/>
          <a:lstStyle/>
          <a:p>
            <a:fld id="{6A461860-1DFF-4C7B-8C2E-D076B873F6E5}" type="slidenum">
              <a:rPr lang="en-NZ" smtClean="0"/>
              <a:t>‹#›</a:t>
            </a:fld>
            <a:endParaRPr lang="en-NZ"/>
          </a:p>
        </p:txBody>
      </p:sp>
    </p:spTree>
    <p:extLst>
      <p:ext uri="{BB962C8B-B14F-4D97-AF65-F5344CB8AC3E}">
        <p14:creationId xmlns:p14="http://schemas.microsoft.com/office/powerpoint/2010/main" val="1139063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695DC37-01EB-486F-8631-15E12A4FDA6B}" type="datetime1">
              <a:rPr lang="en-NZ" smtClean="0"/>
              <a:t>12/06/2020</a:t>
            </a:fld>
            <a:endParaRPr lang="en-NZ"/>
          </a:p>
        </p:txBody>
      </p:sp>
      <p:sp>
        <p:nvSpPr>
          <p:cNvPr id="6" name="Footer Placeholder 5"/>
          <p:cNvSpPr>
            <a:spLocks noGrp="1"/>
          </p:cNvSpPr>
          <p:nvPr>
            <p:ph type="ftr" sz="quarter" idx="11"/>
          </p:nvPr>
        </p:nvSpPr>
        <p:spPr/>
        <p:txBody>
          <a:bodyPr/>
          <a:lstStyle/>
          <a:p>
            <a:r>
              <a:rPr lang="en-NZ" smtClean="0"/>
              <a:t>Making Tasman Great</a:t>
            </a:r>
            <a:endParaRPr lang="en-NZ"/>
          </a:p>
        </p:txBody>
      </p:sp>
      <p:sp>
        <p:nvSpPr>
          <p:cNvPr id="7" name="Slide Number Placeholder 6"/>
          <p:cNvSpPr>
            <a:spLocks noGrp="1"/>
          </p:cNvSpPr>
          <p:nvPr>
            <p:ph type="sldNum" sz="quarter" idx="12"/>
          </p:nvPr>
        </p:nvSpPr>
        <p:spPr/>
        <p:txBody>
          <a:bodyPr/>
          <a:lstStyle/>
          <a:p>
            <a:fld id="{6A461860-1DFF-4C7B-8C2E-D076B873F6E5}" type="slidenum">
              <a:rPr lang="en-NZ" smtClean="0"/>
              <a:t>‹#›</a:t>
            </a:fld>
            <a:endParaRPr lang="en-NZ"/>
          </a:p>
        </p:txBody>
      </p:sp>
    </p:spTree>
    <p:extLst>
      <p:ext uri="{BB962C8B-B14F-4D97-AF65-F5344CB8AC3E}">
        <p14:creationId xmlns:p14="http://schemas.microsoft.com/office/powerpoint/2010/main" val="1616172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FEF78F86-D8D6-4B87-98CA-4609E51A37BC}" type="datetime1">
              <a:rPr lang="en-NZ" smtClean="0"/>
              <a:t>12/06/2020</a:t>
            </a:fld>
            <a:endParaRPr lang="en-NZ"/>
          </a:p>
        </p:txBody>
      </p:sp>
      <p:sp>
        <p:nvSpPr>
          <p:cNvPr id="5" name="Footer Placeholder 4"/>
          <p:cNvSpPr>
            <a:spLocks noGrp="1"/>
          </p:cNvSpPr>
          <p:nvPr>
            <p:ph type="ftr" sz="quarter" idx="11"/>
          </p:nvPr>
        </p:nvSpPr>
        <p:spPr/>
        <p:txBody>
          <a:bodyPr/>
          <a:lstStyle/>
          <a:p>
            <a:r>
              <a:rPr lang="en-NZ" smtClean="0"/>
              <a:t>Making Tasman Great</a:t>
            </a:r>
            <a:endParaRPr lang="en-NZ"/>
          </a:p>
        </p:txBody>
      </p:sp>
      <p:sp>
        <p:nvSpPr>
          <p:cNvPr id="6" name="Slide Number Placeholder 5"/>
          <p:cNvSpPr>
            <a:spLocks noGrp="1"/>
          </p:cNvSpPr>
          <p:nvPr>
            <p:ph type="sldNum" sz="quarter" idx="12"/>
          </p:nvPr>
        </p:nvSpPr>
        <p:spPr/>
        <p:txBody>
          <a:bodyPr/>
          <a:lstStyle/>
          <a:p>
            <a:fld id="{6A461860-1DFF-4C7B-8C2E-D076B873F6E5}" type="slidenum">
              <a:rPr lang="en-NZ" smtClean="0"/>
              <a:t>‹#›</a:t>
            </a:fld>
            <a:endParaRPr lang="en-NZ"/>
          </a:p>
        </p:txBody>
      </p:sp>
    </p:spTree>
    <p:extLst>
      <p:ext uri="{BB962C8B-B14F-4D97-AF65-F5344CB8AC3E}">
        <p14:creationId xmlns:p14="http://schemas.microsoft.com/office/powerpoint/2010/main" val="2380566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8D4FDAAF-C653-4007-A4EB-9B5D27FD433A}" type="datetime1">
              <a:rPr lang="en-NZ" smtClean="0"/>
              <a:t>12/06/2020</a:t>
            </a:fld>
            <a:endParaRPr lang="en-NZ"/>
          </a:p>
        </p:txBody>
      </p:sp>
      <p:sp>
        <p:nvSpPr>
          <p:cNvPr id="5" name="Footer Placeholder 4"/>
          <p:cNvSpPr>
            <a:spLocks noGrp="1"/>
          </p:cNvSpPr>
          <p:nvPr>
            <p:ph type="ftr" sz="quarter" idx="11"/>
          </p:nvPr>
        </p:nvSpPr>
        <p:spPr/>
        <p:txBody>
          <a:bodyPr/>
          <a:lstStyle/>
          <a:p>
            <a:r>
              <a:rPr lang="en-NZ" smtClean="0"/>
              <a:t>Making Tasman Great</a:t>
            </a:r>
            <a:endParaRPr lang="en-NZ"/>
          </a:p>
        </p:txBody>
      </p:sp>
      <p:sp>
        <p:nvSpPr>
          <p:cNvPr id="6" name="Slide Number Placeholder 5"/>
          <p:cNvSpPr>
            <a:spLocks noGrp="1"/>
          </p:cNvSpPr>
          <p:nvPr>
            <p:ph type="sldNum" sz="quarter" idx="12"/>
          </p:nvPr>
        </p:nvSpPr>
        <p:spPr/>
        <p:txBody>
          <a:bodyPr/>
          <a:lstStyle/>
          <a:p>
            <a:fld id="{6A461860-1DFF-4C7B-8C2E-D076B873F6E5}" type="slidenum">
              <a:rPr lang="en-NZ" smtClean="0"/>
              <a:t>‹#›</a:t>
            </a:fld>
            <a:endParaRPr lang="en-NZ"/>
          </a:p>
        </p:txBody>
      </p:sp>
    </p:spTree>
    <p:extLst>
      <p:ext uri="{BB962C8B-B14F-4D97-AF65-F5344CB8AC3E}">
        <p14:creationId xmlns:p14="http://schemas.microsoft.com/office/powerpoint/2010/main" val="3880454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CD9FA0-734D-48BD-A07E-08CE7791298B}" type="datetime1">
              <a:rPr lang="en-NZ" smtClean="0"/>
              <a:t>12/06/2020</a:t>
            </a:fld>
            <a:endParaRPr lang="en-NZ"/>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NZ" smtClean="0"/>
              <a:t>Making Tasman Great</a:t>
            </a:r>
            <a:endParaRPr lang="en-NZ"/>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461860-1DFF-4C7B-8C2E-D076B873F6E5}" type="slidenum">
              <a:rPr lang="en-NZ" smtClean="0"/>
              <a:t>‹#›</a:t>
            </a:fld>
            <a:endParaRPr lang="en-NZ"/>
          </a:p>
        </p:txBody>
      </p:sp>
    </p:spTree>
    <p:extLst>
      <p:ext uri="{BB962C8B-B14F-4D97-AF65-F5344CB8AC3E}">
        <p14:creationId xmlns:p14="http://schemas.microsoft.com/office/powerpoint/2010/main" val="3653138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tasman.govt.nz/my-council/key-documents/more/bylaws-and-regulations/local-alcohol-policy/"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mailto:Graham.Caradus@tasman.govt.nz"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994" y="599972"/>
            <a:ext cx="9923422" cy="1477328"/>
          </a:xfrm>
          <a:prstGeom prst="rect">
            <a:avLst/>
          </a:prstGeom>
        </p:spPr>
        <p:txBody>
          <a:bodyPr wrap="square">
            <a:spAutoFit/>
          </a:bodyPr>
          <a:lstStyle/>
          <a:p>
            <a:pPr>
              <a:defRPr/>
            </a:pPr>
            <a:r>
              <a:rPr lang="en-US" sz="3600" b="1" dirty="0">
                <a:solidFill>
                  <a:schemeClr val="accent1">
                    <a:lumMod val="75000"/>
                  </a:schemeClr>
                </a:solidFill>
                <a:latin typeface="Arial" panose="020B0604020202020204" pitchFamily="34" charset="0"/>
                <a:ea typeface="+mj-ea"/>
                <a:cs typeface="Arial" panose="020B0604020202020204" pitchFamily="34" charset="0"/>
              </a:rPr>
              <a:t>Review/renewal of the Tasman District Local Alcohol Policy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NZ" sz="1800" b="0" i="0" u="none" strike="noStrike" kern="0" cap="none" spc="0" normalizeH="0" baseline="0" noProof="0" dirty="0" smtClean="0">
              <a:ln>
                <a:noFill/>
              </a:ln>
              <a:solidFill>
                <a:sysClr val="windowText" lastClr="000000"/>
              </a:solidFill>
              <a:effectLst/>
              <a:uLnTx/>
              <a:uFillTx/>
            </a:endParaRPr>
          </a:p>
        </p:txBody>
      </p:sp>
      <p:sp>
        <p:nvSpPr>
          <p:cNvPr id="6" name="TextBox 5"/>
          <p:cNvSpPr txBox="1"/>
          <p:nvPr/>
        </p:nvSpPr>
        <p:spPr>
          <a:xfrm>
            <a:off x="799994" y="1742536"/>
            <a:ext cx="4145631" cy="1200329"/>
          </a:xfrm>
          <a:prstGeom prst="rect">
            <a:avLst/>
          </a:prstGeom>
          <a:noFill/>
        </p:spPr>
        <p:txBody>
          <a:bodyPr wrap="square" rtlCol="0">
            <a:spAutoFit/>
          </a:bodyPr>
          <a:lstStyle/>
          <a:p>
            <a:endParaRPr lang="en-US" kern="0" dirty="0" smtClean="0">
              <a:latin typeface="Arial" panose="020B0604020202020204" pitchFamily="34" charset="0"/>
              <a:cs typeface="Arial" panose="020B0604020202020204" pitchFamily="34" charset="0"/>
            </a:endParaRPr>
          </a:p>
          <a:p>
            <a:r>
              <a:rPr lang="en-US" kern="0" dirty="0" smtClean="0">
                <a:latin typeface="Arial" panose="020B0604020202020204" pitchFamily="34" charset="0"/>
                <a:cs typeface="Arial" panose="020B0604020202020204" pitchFamily="34" charset="0"/>
              </a:rPr>
              <a:t>Council </a:t>
            </a:r>
            <a:r>
              <a:rPr lang="en-US" kern="0" dirty="0">
                <a:latin typeface="Arial" panose="020B0604020202020204" pitchFamily="34" charset="0"/>
                <a:cs typeface="Arial" panose="020B0604020202020204" pitchFamily="34" charset="0"/>
              </a:rPr>
              <a:t>Workshop </a:t>
            </a:r>
            <a:r>
              <a:rPr lang="en-US" kern="0" dirty="0" smtClean="0">
                <a:latin typeface="Arial" panose="020B0604020202020204" pitchFamily="34" charset="0"/>
                <a:cs typeface="Arial" panose="020B0604020202020204" pitchFamily="34" charset="0"/>
              </a:rPr>
              <a:t/>
            </a:r>
            <a:br>
              <a:rPr lang="en-US" kern="0" dirty="0" smtClean="0">
                <a:latin typeface="Arial" panose="020B0604020202020204" pitchFamily="34" charset="0"/>
                <a:cs typeface="Arial" panose="020B0604020202020204" pitchFamily="34" charset="0"/>
              </a:rPr>
            </a:br>
            <a:r>
              <a:rPr lang="en-NZ" dirty="0" smtClean="0">
                <a:latin typeface="Arial" panose="020B0604020202020204" pitchFamily="34" charset="0"/>
                <a:cs typeface="Arial" panose="020B0604020202020204" pitchFamily="34" charset="0"/>
              </a:rPr>
              <a:t>16 </a:t>
            </a:r>
            <a:r>
              <a:rPr lang="en-NZ" dirty="0">
                <a:latin typeface="Arial" panose="020B0604020202020204" pitchFamily="34" charset="0"/>
                <a:cs typeface="Arial" panose="020B0604020202020204" pitchFamily="34" charset="0"/>
              </a:rPr>
              <a:t>June 2020</a:t>
            </a:r>
          </a:p>
          <a:p>
            <a:endParaRPr lang="en-NZ" dirty="0">
              <a:latin typeface="Arial" panose="020B0604020202020204" pitchFamily="34" charset="0"/>
              <a:cs typeface="Arial" panose="020B0604020202020204" pitchFamily="34" charset="0"/>
            </a:endParaRPr>
          </a:p>
        </p:txBody>
      </p:sp>
      <p:sp>
        <p:nvSpPr>
          <p:cNvPr id="7" name="Footer Placeholder 3"/>
          <p:cNvSpPr>
            <a:spLocks noGrp="1"/>
          </p:cNvSpPr>
          <p:nvPr>
            <p:ph type="ftr" sz="quarter" idx="11"/>
          </p:nvPr>
        </p:nvSpPr>
        <p:spPr>
          <a:xfrm>
            <a:off x="441384" y="6139622"/>
            <a:ext cx="1974011" cy="365125"/>
          </a:xfrm>
        </p:spPr>
        <p:txBody>
          <a:bodyPr/>
          <a:lstStyle/>
          <a:p>
            <a:r>
              <a:rPr lang="en-NZ" sz="1400" i="1" dirty="0" smtClean="0">
                <a:solidFill>
                  <a:schemeClr val="accent1">
                    <a:lumMod val="75000"/>
                  </a:schemeClr>
                </a:solidFill>
                <a:latin typeface="Calibri" panose="020F0502020204030204" pitchFamily="34" charset="0"/>
              </a:rPr>
              <a:t>“Making Tasman Great”</a:t>
            </a:r>
            <a:endParaRPr lang="en-NZ" sz="1400" i="1" dirty="0">
              <a:solidFill>
                <a:schemeClr val="accent1">
                  <a:lumMod val="75000"/>
                </a:schemeClr>
              </a:solidFill>
              <a:latin typeface="Calibri" panose="020F050202020403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0422" y="5872271"/>
            <a:ext cx="3297122" cy="899825"/>
          </a:xfrm>
          <a:prstGeom prst="rect">
            <a:avLst/>
          </a:prstGeom>
        </p:spPr>
      </p:pic>
      <p:sp>
        <p:nvSpPr>
          <p:cNvPr id="9" name="TextBox 8"/>
          <p:cNvSpPr txBox="1"/>
          <p:nvPr/>
        </p:nvSpPr>
        <p:spPr>
          <a:xfrm>
            <a:off x="799994" y="3026826"/>
            <a:ext cx="10998716" cy="2693045"/>
          </a:xfrm>
          <a:prstGeom prst="rect">
            <a:avLst/>
          </a:prstGeom>
          <a:noFill/>
        </p:spPr>
        <p:txBody>
          <a:bodyPr wrap="square" rtlCol="0">
            <a:spAutoFit/>
          </a:bodyPr>
          <a:lstStyle/>
          <a:p>
            <a:r>
              <a:rPr lang="en-NZ" sz="2400" dirty="0" smtClean="0">
                <a:latin typeface="Arial" panose="020B0604020202020204" pitchFamily="34" charset="0"/>
                <a:cs typeface="Arial" panose="020B0604020202020204" pitchFamily="34" charset="0"/>
              </a:rPr>
              <a:t>The full Local </a:t>
            </a:r>
            <a:r>
              <a:rPr lang="en-NZ" sz="2400" dirty="0">
                <a:latin typeface="Arial" panose="020B0604020202020204" pitchFamily="34" charset="0"/>
                <a:cs typeface="Arial" panose="020B0604020202020204" pitchFamily="34" charset="0"/>
              </a:rPr>
              <a:t>Alcohol Policy can be seen </a:t>
            </a:r>
            <a:r>
              <a:rPr lang="en-NZ" sz="2400" dirty="0" smtClean="0">
                <a:latin typeface="Arial" panose="020B0604020202020204" pitchFamily="34" charset="0"/>
                <a:cs typeface="Arial" panose="020B0604020202020204" pitchFamily="34" charset="0"/>
              </a:rPr>
              <a:t>at:</a:t>
            </a:r>
          </a:p>
          <a:p>
            <a:r>
              <a:rPr lang="en-NZ" sz="2400" dirty="0" smtClean="0">
                <a:latin typeface="Arial" panose="020B0604020202020204" pitchFamily="34" charset="0"/>
                <a:cs typeface="Arial" panose="020B0604020202020204" pitchFamily="34" charset="0"/>
                <a:hlinkClick r:id="rId3"/>
              </a:rPr>
              <a:t>https</a:t>
            </a:r>
            <a:r>
              <a:rPr lang="en-NZ" sz="2400" dirty="0">
                <a:latin typeface="Arial" panose="020B0604020202020204" pitchFamily="34" charset="0"/>
                <a:cs typeface="Arial" panose="020B0604020202020204" pitchFamily="34" charset="0"/>
                <a:hlinkClick r:id="rId3"/>
              </a:rPr>
              <a:t>://www.tasman.govt.nz/my-council/key-documents/more/bylaws-and-regulations/local-alcohol-policy</a:t>
            </a:r>
            <a:r>
              <a:rPr lang="en-NZ" sz="2400" dirty="0" smtClean="0">
                <a:latin typeface="Arial" panose="020B0604020202020204" pitchFamily="34" charset="0"/>
                <a:cs typeface="Arial" panose="020B0604020202020204" pitchFamily="34" charset="0"/>
                <a:hlinkClick r:id="rId3"/>
              </a:rPr>
              <a:t>/</a:t>
            </a:r>
            <a:r>
              <a:rPr lang="en-NZ" sz="2400" dirty="0" smtClean="0">
                <a:latin typeface="Arial" panose="020B0604020202020204" pitchFamily="34" charset="0"/>
                <a:cs typeface="Arial" panose="020B0604020202020204" pitchFamily="34" charset="0"/>
              </a:rPr>
              <a:t> </a:t>
            </a:r>
          </a:p>
          <a:p>
            <a:endParaRPr lang="en-NZ" sz="2400" dirty="0">
              <a:latin typeface="Arial" panose="020B0604020202020204" pitchFamily="34" charset="0"/>
              <a:cs typeface="Arial" panose="020B0604020202020204" pitchFamily="34" charset="0"/>
            </a:endParaRPr>
          </a:p>
          <a:p>
            <a:endParaRPr lang="en-NZ" sz="100" dirty="0" smtClean="0">
              <a:latin typeface="Arial" panose="020B0604020202020204" pitchFamily="34" charset="0"/>
              <a:cs typeface="Arial" panose="020B0604020202020204" pitchFamily="34" charset="0"/>
            </a:endParaRPr>
          </a:p>
          <a:p>
            <a:r>
              <a:rPr lang="en-NZ" sz="2400" b="1" dirty="0">
                <a:latin typeface="Arial" panose="020B0604020202020204" pitchFamily="34" charset="0"/>
                <a:cs typeface="Arial" panose="020B0604020202020204" pitchFamily="34" charset="0"/>
              </a:rPr>
              <a:t>Graham Caradus</a:t>
            </a:r>
            <a:r>
              <a:rPr lang="en-NZ" sz="2400" dirty="0">
                <a:latin typeface="Arial" panose="020B0604020202020204" pitchFamily="34" charset="0"/>
                <a:cs typeface="Arial" panose="020B0604020202020204" pitchFamily="34" charset="0"/>
              </a:rPr>
              <a:t> </a:t>
            </a:r>
            <a:br>
              <a:rPr lang="en-NZ" sz="2400" dirty="0">
                <a:latin typeface="Arial" panose="020B0604020202020204" pitchFamily="34" charset="0"/>
                <a:cs typeface="Arial" panose="020B0604020202020204" pitchFamily="34" charset="0"/>
              </a:rPr>
            </a:br>
            <a:r>
              <a:rPr lang="en-NZ" sz="2400" dirty="0">
                <a:latin typeface="Arial" panose="020B0604020202020204" pitchFamily="34" charset="0"/>
                <a:cs typeface="Arial" panose="020B0604020202020204" pitchFamily="34" charset="0"/>
              </a:rPr>
              <a:t>Team Leader - Environmental Health</a:t>
            </a:r>
            <a:br>
              <a:rPr lang="en-NZ" sz="2400" dirty="0">
                <a:latin typeface="Arial" panose="020B0604020202020204" pitchFamily="34" charset="0"/>
                <a:cs typeface="Arial" panose="020B0604020202020204" pitchFamily="34" charset="0"/>
              </a:rPr>
            </a:br>
            <a:r>
              <a:rPr lang="en-NZ" sz="2400" b="1" dirty="0">
                <a:latin typeface="Arial" panose="020B0604020202020204" pitchFamily="34" charset="0"/>
                <a:cs typeface="Arial" panose="020B0604020202020204" pitchFamily="34" charset="0"/>
              </a:rPr>
              <a:t>DDI</a:t>
            </a:r>
            <a:r>
              <a:rPr lang="en-NZ" sz="2400" dirty="0">
                <a:latin typeface="Arial" panose="020B0604020202020204" pitchFamily="34" charset="0"/>
                <a:cs typeface="Arial" panose="020B0604020202020204" pitchFamily="34" charset="0"/>
              </a:rPr>
              <a:t> 03 543 8488 | </a:t>
            </a:r>
            <a:r>
              <a:rPr lang="en-NZ" sz="2400" b="1" dirty="0">
                <a:latin typeface="Arial" panose="020B0604020202020204" pitchFamily="34" charset="0"/>
                <a:cs typeface="Arial" panose="020B0604020202020204" pitchFamily="34" charset="0"/>
              </a:rPr>
              <a:t>Mobile </a:t>
            </a:r>
            <a:r>
              <a:rPr lang="en-NZ" sz="2400" dirty="0">
                <a:latin typeface="Arial" panose="020B0604020202020204" pitchFamily="34" charset="0"/>
                <a:cs typeface="Arial" panose="020B0604020202020204" pitchFamily="34" charset="0"/>
              </a:rPr>
              <a:t>027 458 3672 | </a:t>
            </a:r>
            <a:r>
              <a:rPr lang="en-NZ" sz="2400" u="sng" dirty="0" smtClean="0">
                <a:latin typeface="Arial" panose="020B0604020202020204" pitchFamily="34" charset="0"/>
                <a:cs typeface="Arial" panose="020B0604020202020204" pitchFamily="34" charset="0"/>
                <a:hlinkClick r:id="rId4" tooltip="Click to send email to Graham Caradus"/>
              </a:rPr>
              <a:t>Graham.Caradus@tasman.govt.nz</a:t>
            </a:r>
            <a:endParaRPr lang="en-NZ" dirty="0"/>
          </a:p>
        </p:txBody>
      </p:sp>
      <p:sp>
        <p:nvSpPr>
          <p:cNvPr id="10" name="Footer Placeholder 3"/>
          <p:cNvSpPr txBox="1">
            <a:spLocks/>
          </p:cNvSpPr>
          <p:nvPr/>
        </p:nvSpPr>
        <p:spPr>
          <a:xfrm>
            <a:off x="593784" y="6292022"/>
            <a:ext cx="197401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NZ" sz="1400" i="1" smtClean="0">
                <a:solidFill>
                  <a:schemeClr val="accent1">
                    <a:lumMod val="75000"/>
                  </a:schemeClr>
                </a:solidFill>
                <a:latin typeface="Calibri" panose="020F0502020204030204" pitchFamily="34" charset="0"/>
              </a:rPr>
              <a:t>“Making Tasman Great”</a:t>
            </a:r>
            <a:endParaRPr lang="en-NZ" sz="1400" i="1" dirty="0">
              <a:solidFill>
                <a:schemeClr val="accent1">
                  <a:lumMod val="75000"/>
                </a:schemeClr>
              </a:solidFill>
              <a:latin typeface="Calibri" panose="020F0502020204030204" pitchFamily="34" charset="0"/>
            </a:endParaRPr>
          </a:p>
        </p:txBody>
      </p:sp>
    </p:spTree>
    <p:extLst>
      <p:ext uri="{BB962C8B-B14F-4D97-AF65-F5344CB8AC3E}">
        <p14:creationId xmlns:p14="http://schemas.microsoft.com/office/powerpoint/2010/main" val="15833477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3917"/>
            <a:ext cx="10515600" cy="963343"/>
          </a:xfrm>
        </p:spPr>
        <p:txBody>
          <a:bodyPr>
            <a:normAutofit/>
          </a:bodyPr>
          <a:lstStyle/>
          <a:p>
            <a:pPr lvl="0">
              <a:lnSpc>
                <a:spcPct val="100000"/>
              </a:lnSpc>
              <a:spcBef>
                <a:spcPts val="0"/>
              </a:spcBef>
              <a:defRPr/>
            </a:pPr>
            <a:r>
              <a:rPr lang="en-NZ" sz="3200" b="1" dirty="0">
                <a:solidFill>
                  <a:schemeClr val="accent1">
                    <a:lumMod val="75000"/>
                  </a:schemeClr>
                </a:solidFill>
                <a:latin typeface="Arial" panose="020B0604020202020204" pitchFamily="34" charset="0"/>
                <a:cs typeface="Arial" panose="020B0604020202020204" pitchFamily="34" charset="0"/>
              </a:rPr>
              <a:t>What is a Local Alcohol Policy?</a:t>
            </a:r>
            <a:endParaRPr lang="en-US" sz="3200" b="1" kern="0" dirty="0">
              <a:solidFill>
                <a:schemeClr val="accent1">
                  <a:lumMod val="75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1816999"/>
            <a:ext cx="10515600" cy="4351338"/>
          </a:xfrm>
        </p:spPr>
        <p:txBody>
          <a:bodyPr>
            <a:normAutofit lnSpcReduction="10000"/>
          </a:bodyPr>
          <a:lstStyle/>
          <a:p>
            <a:pPr>
              <a:lnSpc>
                <a:spcPct val="114000"/>
              </a:lnSpc>
            </a:pPr>
            <a:r>
              <a:rPr lang="en-NZ" sz="2400" dirty="0">
                <a:latin typeface="Arial" panose="020B0604020202020204" pitchFamily="34" charset="0"/>
                <a:cs typeface="Arial" panose="020B0604020202020204" pitchFamily="34" charset="0"/>
              </a:rPr>
              <a:t>A Local Alcohol Policy (LAP) is a formal policy made by a council pursuant to the Sale and Supply of Alcohol Act 2012 (the Act) .</a:t>
            </a:r>
          </a:p>
          <a:p>
            <a:pPr>
              <a:lnSpc>
                <a:spcPct val="114000"/>
              </a:lnSpc>
            </a:pPr>
            <a:r>
              <a:rPr lang="en-NZ" sz="2400" dirty="0">
                <a:latin typeface="Arial" panose="020B0604020202020204" pitchFamily="34" charset="0"/>
                <a:cs typeface="Arial" panose="020B0604020202020204" pitchFamily="34" charset="0"/>
              </a:rPr>
              <a:t>It may </a:t>
            </a:r>
            <a:r>
              <a:rPr lang="en-NZ" sz="2400" dirty="0" smtClean="0">
                <a:latin typeface="Arial" panose="020B0604020202020204" pitchFamily="34" charset="0"/>
                <a:cs typeface="Arial" panose="020B0604020202020204" pitchFamily="34" charset="0"/>
              </a:rPr>
              <a:t>only contain </a:t>
            </a:r>
            <a:r>
              <a:rPr lang="en-NZ" sz="2400" dirty="0">
                <a:latin typeface="Arial" panose="020B0604020202020204" pitchFamily="34" charset="0"/>
                <a:cs typeface="Arial" panose="020B0604020202020204" pitchFamily="34" charset="0"/>
              </a:rPr>
              <a:t>controls relating to licensing of premises for sale of alcohol, such as:</a:t>
            </a:r>
          </a:p>
          <a:p>
            <a:pPr lvl="1" indent="-420688">
              <a:lnSpc>
                <a:spcPct val="114000"/>
              </a:lnSpc>
              <a:buFont typeface="Courier New" panose="02070309020205020404" pitchFamily="49" charset="0"/>
              <a:buChar char="o"/>
            </a:pPr>
            <a:r>
              <a:rPr lang="en-NZ" dirty="0">
                <a:latin typeface="Arial" panose="020B0604020202020204" pitchFamily="34" charset="0"/>
                <a:cs typeface="Arial" panose="020B0604020202020204" pitchFamily="34" charset="0"/>
              </a:rPr>
              <a:t>   Location of licensed premises</a:t>
            </a:r>
          </a:p>
          <a:p>
            <a:pPr lvl="1" indent="-420688">
              <a:lnSpc>
                <a:spcPct val="114000"/>
              </a:lnSpc>
              <a:buFont typeface="Courier New" panose="02070309020205020404" pitchFamily="49" charset="0"/>
              <a:buChar char="o"/>
            </a:pPr>
            <a:r>
              <a:rPr lang="en-NZ" dirty="0">
                <a:latin typeface="Arial" panose="020B0604020202020204" pitchFamily="34" charset="0"/>
                <a:cs typeface="Arial" panose="020B0604020202020204" pitchFamily="34" charset="0"/>
              </a:rPr>
              <a:t>   Density of licensed premises</a:t>
            </a:r>
          </a:p>
          <a:p>
            <a:pPr lvl="1" indent="-420688">
              <a:lnSpc>
                <a:spcPct val="114000"/>
              </a:lnSpc>
              <a:buFont typeface="Courier New" panose="02070309020205020404" pitchFamily="49" charset="0"/>
              <a:buChar char="o"/>
            </a:pPr>
            <a:r>
              <a:rPr lang="en-NZ" dirty="0">
                <a:latin typeface="Arial" panose="020B0604020202020204" pitchFamily="34" charset="0"/>
                <a:cs typeface="Arial" panose="020B0604020202020204" pitchFamily="34" charset="0"/>
              </a:rPr>
              <a:t>   Maximum trading hours</a:t>
            </a:r>
          </a:p>
          <a:p>
            <a:pPr lvl="1" indent="-420688">
              <a:lnSpc>
                <a:spcPct val="114000"/>
              </a:lnSpc>
              <a:buFont typeface="Courier New" panose="02070309020205020404" pitchFamily="49" charset="0"/>
              <a:buChar char="o"/>
            </a:pPr>
            <a:r>
              <a:rPr lang="en-NZ" dirty="0">
                <a:latin typeface="Arial" panose="020B0604020202020204" pitchFamily="34" charset="0"/>
                <a:cs typeface="Arial" panose="020B0604020202020204" pitchFamily="34" charset="0"/>
              </a:rPr>
              <a:t>   Discretionary conditions that may apply to particular types of licensed      </a:t>
            </a:r>
            <a:r>
              <a:rPr lang="en-NZ" dirty="0" smtClean="0">
                <a:latin typeface="Arial" panose="020B0604020202020204" pitchFamily="34" charset="0"/>
                <a:cs typeface="Arial" panose="020B0604020202020204" pitchFamily="34" charset="0"/>
              </a:rPr>
              <a:t>	 premises</a:t>
            </a:r>
            <a:endParaRPr lang="en-NZ" dirty="0">
              <a:latin typeface="Arial" panose="020B0604020202020204" pitchFamily="34" charset="0"/>
              <a:cs typeface="Arial" panose="020B0604020202020204" pitchFamily="34" charset="0"/>
            </a:endParaRPr>
          </a:p>
          <a:p>
            <a:pPr lvl="1" indent="-420688">
              <a:lnSpc>
                <a:spcPct val="114000"/>
              </a:lnSpc>
              <a:buFont typeface="Courier New" panose="02070309020205020404" pitchFamily="49" charset="0"/>
              <a:buChar char="o"/>
            </a:pPr>
            <a:r>
              <a:rPr lang="en-NZ" dirty="0">
                <a:latin typeface="Arial" panose="020B0604020202020204" pitchFamily="34" charset="0"/>
                <a:cs typeface="Arial" panose="020B0604020202020204" pitchFamily="34" charset="0"/>
              </a:rPr>
              <a:t>   One way door restrictions.</a:t>
            </a:r>
          </a:p>
          <a:p>
            <a:endParaRPr lang="en-NZ" dirty="0"/>
          </a:p>
        </p:txBody>
      </p:sp>
      <p:sp>
        <p:nvSpPr>
          <p:cNvPr id="4" name="Footer Placeholder 3"/>
          <p:cNvSpPr>
            <a:spLocks noGrp="1"/>
          </p:cNvSpPr>
          <p:nvPr>
            <p:ph type="ftr" sz="quarter" idx="11"/>
          </p:nvPr>
        </p:nvSpPr>
        <p:spPr>
          <a:xfrm>
            <a:off x="432758" y="6171405"/>
            <a:ext cx="1974011" cy="365125"/>
          </a:xfrm>
        </p:spPr>
        <p:txBody>
          <a:bodyPr/>
          <a:lstStyle/>
          <a:p>
            <a:r>
              <a:rPr lang="en-NZ" sz="1400" i="1" dirty="0" smtClean="0">
                <a:solidFill>
                  <a:schemeClr val="accent1">
                    <a:lumMod val="75000"/>
                  </a:schemeClr>
                </a:solidFill>
                <a:latin typeface="Calibri" panose="020F0502020204030204" pitchFamily="34" charset="0"/>
              </a:rPr>
              <a:t>“Making Tasman Great”</a:t>
            </a:r>
            <a:endParaRPr lang="en-NZ" sz="1400" i="1" dirty="0">
              <a:solidFill>
                <a:schemeClr val="accent1">
                  <a:lumMod val="75000"/>
                </a:schemeClr>
              </a:solidFill>
              <a:latin typeface="Calibri" panose="020F0502020204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0422" y="5904054"/>
            <a:ext cx="3297122" cy="899825"/>
          </a:xfrm>
          <a:prstGeom prst="rect">
            <a:avLst/>
          </a:prstGeom>
        </p:spPr>
      </p:pic>
    </p:spTree>
    <p:extLst>
      <p:ext uri="{BB962C8B-B14F-4D97-AF65-F5344CB8AC3E}">
        <p14:creationId xmlns:p14="http://schemas.microsoft.com/office/powerpoint/2010/main" val="38725582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6503" y="589372"/>
            <a:ext cx="10515600" cy="963343"/>
          </a:xfrm>
        </p:spPr>
        <p:txBody>
          <a:bodyPr>
            <a:normAutofit fontScale="90000"/>
          </a:bodyPr>
          <a:lstStyle/>
          <a:p>
            <a:pPr>
              <a:lnSpc>
                <a:spcPct val="114000"/>
              </a:lnSpc>
            </a:pPr>
            <a:r>
              <a:rPr lang="en-NZ" sz="2700" dirty="0" smtClean="0">
                <a:latin typeface="Arial" panose="020B0604020202020204" pitchFamily="34" charset="0"/>
                <a:cs typeface="Arial" panose="020B0604020202020204" pitchFamily="34" charset="0"/>
              </a:rPr>
              <a:t/>
            </a:r>
            <a:br>
              <a:rPr lang="en-NZ" sz="2700" dirty="0" smtClean="0">
                <a:latin typeface="Arial" panose="020B0604020202020204" pitchFamily="34" charset="0"/>
                <a:cs typeface="Arial" panose="020B0604020202020204" pitchFamily="34" charset="0"/>
              </a:rPr>
            </a:br>
            <a:r>
              <a:rPr lang="en-NZ" sz="3600" b="1" dirty="0">
                <a:solidFill>
                  <a:schemeClr val="accent1">
                    <a:lumMod val="75000"/>
                  </a:schemeClr>
                </a:solidFill>
                <a:latin typeface="Arial" panose="020B0604020202020204" pitchFamily="34" charset="0"/>
                <a:cs typeface="Arial" panose="020B0604020202020204" pitchFamily="34" charset="0"/>
              </a:rPr>
              <a:t>Why </a:t>
            </a:r>
            <a:r>
              <a:rPr lang="en-NZ" sz="3600" b="1" dirty="0" smtClean="0">
                <a:solidFill>
                  <a:schemeClr val="accent1">
                    <a:lumMod val="75000"/>
                  </a:schemeClr>
                </a:solidFill>
                <a:latin typeface="Arial" panose="020B0604020202020204" pitchFamily="34" charset="0"/>
                <a:cs typeface="Arial" panose="020B0604020202020204" pitchFamily="34" charset="0"/>
              </a:rPr>
              <a:t>a </a:t>
            </a:r>
            <a:r>
              <a:rPr lang="en-NZ" sz="3600" b="1" dirty="0">
                <a:solidFill>
                  <a:schemeClr val="accent1">
                    <a:lumMod val="75000"/>
                  </a:schemeClr>
                </a:solidFill>
                <a:latin typeface="Arial" panose="020B0604020202020204" pitchFamily="34" charset="0"/>
                <a:cs typeface="Arial" panose="020B0604020202020204" pitchFamily="34" charset="0"/>
              </a:rPr>
              <a:t>LAP may be more important to Tasman District Council than other Territorial Authorities</a:t>
            </a:r>
            <a:r>
              <a:rPr lang="en-NZ" dirty="0"/>
              <a:t/>
            </a:r>
            <a:br>
              <a:rPr lang="en-NZ" dirty="0"/>
            </a:br>
            <a:endParaRPr lang="en-NZ" dirty="0"/>
          </a:p>
        </p:txBody>
      </p:sp>
      <p:sp>
        <p:nvSpPr>
          <p:cNvPr id="3" name="Content Placeholder 2"/>
          <p:cNvSpPr>
            <a:spLocks noGrp="1"/>
          </p:cNvSpPr>
          <p:nvPr>
            <p:ph idx="1"/>
          </p:nvPr>
        </p:nvSpPr>
        <p:spPr>
          <a:xfrm>
            <a:off x="719019" y="1917059"/>
            <a:ext cx="10515600" cy="4618689"/>
          </a:xfrm>
        </p:spPr>
        <p:txBody>
          <a:bodyPr>
            <a:noAutofit/>
          </a:bodyPr>
          <a:lstStyle/>
          <a:p>
            <a:pPr>
              <a:lnSpc>
                <a:spcPct val="120000"/>
              </a:lnSpc>
            </a:pPr>
            <a:r>
              <a:rPr lang="en-NZ" sz="2000" dirty="0">
                <a:latin typeface="Arial" panose="020B0604020202020204" pitchFamily="34" charset="0"/>
                <a:cs typeface="Arial" panose="020B0604020202020204" pitchFamily="34" charset="0"/>
              </a:rPr>
              <a:t>The Tasman Resource Management Plan (TRMP) imposes little control on licensed premises’ operating hours, unlike the district plan for </a:t>
            </a:r>
            <a:r>
              <a:rPr lang="en-NZ" sz="2000" dirty="0" smtClean="0">
                <a:latin typeface="Arial" panose="020B0604020202020204" pitchFamily="34" charset="0"/>
                <a:cs typeface="Arial" panose="020B0604020202020204" pitchFamily="34" charset="0"/>
              </a:rPr>
              <a:t>councils </a:t>
            </a:r>
            <a:r>
              <a:rPr lang="en-NZ" sz="2000" dirty="0">
                <a:latin typeface="Arial" panose="020B0604020202020204" pitchFamily="34" charset="0"/>
                <a:cs typeface="Arial" panose="020B0604020202020204" pitchFamily="34" charset="0"/>
              </a:rPr>
              <a:t>such as Nelson City Council, that prevents trading after </a:t>
            </a:r>
            <a:r>
              <a:rPr lang="en-NZ" sz="2000" dirty="0" smtClean="0">
                <a:latin typeface="Arial" panose="020B0604020202020204" pitchFamily="34" charset="0"/>
                <a:cs typeface="Arial" panose="020B0604020202020204" pitchFamily="34" charset="0"/>
              </a:rPr>
              <a:t>3.00am </a:t>
            </a:r>
            <a:r>
              <a:rPr lang="en-NZ" sz="2000" dirty="0">
                <a:latin typeface="Arial" panose="020B0604020202020204" pitchFamily="34" charset="0"/>
                <a:cs typeface="Arial" panose="020B0604020202020204" pitchFamily="34" charset="0"/>
              </a:rPr>
              <a:t>in the central business district.</a:t>
            </a:r>
          </a:p>
          <a:p>
            <a:pPr>
              <a:lnSpc>
                <a:spcPct val="120000"/>
              </a:lnSpc>
            </a:pPr>
            <a:r>
              <a:rPr lang="en-NZ" sz="2000" dirty="0">
                <a:latin typeface="Arial" panose="020B0604020202020204" pitchFamily="34" charset="0"/>
                <a:cs typeface="Arial" panose="020B0604020202020204" pitchFamily="34" charset="0"/>
              </a:rPr>
              <a:t>Some gains had previously been made in reducing hours of trade for </a:t>
            </a:r>
            <a:r>
              <a:rPr lang="en-NZ" sz="2000" dirty="0" smtClean="0">
                <a:latin typeface="Arial" panose="020B0604020202020204" pitchFamily="34" charset="0"/>
                <a:cs typeface="Arial" panose="020B0604020202020204" pitchFamily="34" charset="0"/>
              </a:rPr>
              <a:t>on-licences </a:t>
            </a:r>
            <a:r>
              <a:rPr lang="en-NZ" sz="2000" dirty="0">
                <a:latin typeface="Arial" panose="020B0604020202020204" pitchFamily="34" charset="0"/>
                <a:cs typeface="Arial" panose="020B0604020202020204" pitchFamily="34" charset="0"/>
              </a:rPr>
              <a:t>in Motueka to a </a:t>
            </a:r>
            <a:r>
              <a:rPr lang="en-NZ" sz="2000" dirty="0" smtClean="0">
                <a:latin typeface="Arial" panose="020B0604020202020204" pitchFamily="34" charset="0"/>
                <a:cs typeface="Arial" panose="020B0604020202020204" pitchFamily="34" charset="0"/>
              </a:rPr>
              <a:t>2.00am </a:t>
            </a:r>
            <a:r>
              <a:rPr lang="en-NZ" sz="2000" dirty="0">
                <a:latin typeface="Arial" panose="020B0604020202020204" pitchFamily="34" charset="0"/>
                <a:cs typeface="Arial" panose="020B0604020202020204" pitchFamily="34" charset="0"/>
              </a:rPr>
              <a:t>closing time, through an informal arrangement  between Police, Licensing Inspectors and Licensees.</a:t>
            </a:r>
          </a:p>
          <a:p>
            <a:pPr>
              <a:lnSpc>
                <a:spcPct val="120000"/>
              </a:lnSpc>
            </a:pPr>
            <a:r>
              <a:rPr lang="en-NZ" sz="2000" dirty="0">
                <a:latin typeface="Arial" panose="020B0604020202020204" pitchFamily="34" charset="0"/>
                <a:cs typeface="Arial" panose="020B0604020202020204" pitchFamily="34" charset="0"/>
              </a:rPr>
              <a:t>The Default National Maximum Trading Hours under the Act are applicable when </a:t>
            </a:r>
            <a:r>
              <a:rPr lang="en-NZ" sz="2000" dirty="0" smtClean="0">
                <a:latin typeface="Arial" panose="020B0604020202020204" pitchFamily="34" charset="0"/>
                <a:cs typeface="Arial" panose="020B0604020202020204" pitchFamily="34" charset="0"/>
              </a:rPr>
              <a:t>a </a:t>
            </a:r>
            <a:r>
              <a:rPr lang="en-NZ" sz="2000" dirty="0">
                <a:latin typeface="Arial" panose="020B0604020202020204" pitchFamily="34" charset="0"/>
                <a:cs typeface="Arial" panose="020B0604020202020204" pitchFamily="34" charset="0"/>
              </a:rPr>
              <a:t>LAP does not impose controls on trading hours. Those hours are:</a:t>
            </a:r>
          </a:p>
          <a:p>
            <a:pPr lvl="1">
              <a:lnSpc>
                <a:spcPct val="120000"/>
              </a:lnSpc>
              <a:buFont typeface="Wingdings" panose="05000000000000000000" pitchFamily="2" charset="2"/>
              <a:buChar char="v"/>
            </a:pPr>
            <a:r>
              <a:rPr lang="en-NZ" sz="2000" dirty="0">
                <a:latin typeface="Arial" panose="020B0604020202020204" pitchFamily="34" charset="0"/>
                <a:cs typeface="Arial" panose="020B0604020202020204" pitchFamily="34" charset="0"/>
              </a:rPr>
              <a:t>   </a:t>
            </a:r>
            <a:r>
              <a:rPr lang="en-NZ" sz="2000" dirty="0" smtClean="0">
                <a:latin typeface="Arial" panose="020B0604020202020204" pitchFamily="34" charset="0"/>
                <a:cs typeface="Arial" panose="020B0604020202020204" pitchFamily="34" charset="0"/>
              </a:rPr>
              <a:t>On-licences</a:t>
            </a:r>
            <a:r>
              <a:rPr lang="en-NZ" sz="2000" dirty="0">
                <a:latin typeface="Arial" panose="020B0604020202020204" pitchFamily="34" charset="0"/>
                <a:cs typeface="Arial" panose="020B0604020202020204" pitchFamily="34" charset="0"/>
              </a:rPr>
              <a:t>: </a:t>
            </a:r>
            <a:r>
              <a:rPr lang="en-NZ" sz="2000" dirty="0" smtClean="0">
                <a:latin typeface="Arial" panose="020B0604020202020204" pitchFamily="34" charset="0"/>
                <a:cs typeface="Arial" panose="020B0604020202020204" pitchFamily="34" charset="0"/>
              </a:rPr>
              <a:t>8.00am </a:t>
            </a:r>
            <a:r>
              <a:rPr lang="en-NZ" sz="2000" dirty="0">
                <a:latin typeface="Arial" panose="020B0604020202020204" pitchFamily="34" charset="0"/>
                <a:cs typeface="Arial" panose="020B0604020202020204" pitchFamily="34" charset="0"/>
              </a:rPr>
              <a:t>to </a:t>
            </a:r>
            <a:r>
              <a:rPr lang="en-NZ" sz="2000" dirty="0" smtClean="0">
                <a:latin typeface="Arial" panose="020B0604020202020204" pitchFamily="34" charset="0"/>
                <a:cs typeface="Arial" panose="020B0604020202020204" pitchFamily="34" charset="0"/>
              </a:rPr>
              <a:t>4.00am </a:t>
            </a:r>
            <a:r>
              <a:rPr lang="en-NZ" sz="2000" dirty="0">
                <a:latin typeface="Arial" panose="020B0604020202020204" pitchFamily="34" charset="0"/>
                <a:cs typeface="Arial" panose="020B0604020202020204" pitchFamily="34" charset="0"/>
              </a:rPr>
              <a:t>the next day</a:t>
            </a:r>
          </a:p>
          <a:p>
            <a:pPr lvl="1">
              <a:lnSpc>
                <a:spcPct val="120000"/>
              </a:lnSpc>
              <a:buFont typeface="Wingdings" panose="05000000000000000000" pitchFamily="2" charset="2"/>
              <a:buChar char="v"/>
            </a:pPr>
            <a:r>
              <a:rPr lang="en-NZ" sz="2000" dirty="0">
                <a:latin typeface="Arial" panose="020B0604020202020204" pitchFamily="34" charset="0"/>
                <a:cs typeface="Arial" panose="020B0604020202020204" pitchFamily="34" charset="0"/>
              </a:rPr>
              <a:t>   </a:t>
            </a:r>
            <a:r>
              <a:rPr lang="en-NZ" sz="2000" dirty="0" smtClean="0">
                <a:latin typeface="Arial" panose="020B0604020202020204" pitchFamily="34" charset="0"/>
                <a:cs typeface="Arial" panose="020B0604020202020204" pitchFamily="34" charset="0"/>
              </a:rPr>
              <a:t>Off-licences</a:t>
            </a:r>
            <a:r>
              <a:rPr lang="en-NZ" sz="2000" dirty="0">
                <a:latin typeface="Arial" panose="020B0604020202020204" pitchFamily="34" charset="0"/>
                <a:cs typeface="Arial" panose="020B0604020202020204" pitchFamily="34" charset="0"/>
              </a:rPr>
              <a:t>: </a:t>
            </a:r>
            <a:r>
              <a:rPr lang="en-NZ" sz="2000" dirty="0" smtClean="0">
                <a:latin typeface="Arial" panose="020B0604020202020204" pitchFamily="34" charset="0"/>
                <a:cs typeface="Arial" panose="020B0604020202020204" pitchFamily="34" charset="0"/>
              </a:rPr>
              <a:t>7.00am </a:t>
            </a:r>
            <a:r>
              <a:rPr lang="en-NZ" sz="2000" dirty="0">
                <a:latin typeface="Arial" panose="020B0604020202020204" pitchFamily="34" charset="0"/>
                <a:cs typeface="Arial" panose="020B0604020202020204" pitchFamily="34" charset="0"/>
              </a:rPr>
              <a:t>to </a:t>
            </a:r>
            <a:r>
              <a:rPr lang="en-NZ" sz="2000" dirty="0" smtClean="0">
                <a:latin typeface="Arial" panose="020B0604020202020204" pitchFamily="34" charset="0"/>
                <a:cs typeface="Arial" panose="020B0604020202020204" pitchFamily="34" charset="0"/>
              </a:rPr>
              <a:t>11.00pm </a:t>
            </a:r>
            <a:r>
              <a:rPr lang="en-NZ" sz="2000" dirty="0">
                <a:latin typeface="Arial" panose="020B0604020202020204" pitchFamily="34" charset="0"/>
                <a:cs typeface="Arial" panose="020B0604020202020204" pitchFamily="34" charset="0"/>
              </a:rPr>
              <a:t>on any day.</a:t>
            </a:r>
          </a:p>
          <a:p>
            <a:pPr marL="0" indent="0">
              <a:lnSpc>
                <a:spcPct val="114000"/>
              </a:lnSpc>
              <a:buNone/>
            </a:pPr>
            <a:endParaRPr lang="en-NZ" dirty="0"/>
          </a:p>
        </p:txBody>
      </p:sp>
      <p:sp>
        <p:nvSpPr>
          <p:cNvPr id="4" name="Footer Placeholder 3"/>
          <p:cNvSpPr>
            <a:spLocks noGrp="1"/>
          </p:cNvSpPr>
          <p:nvPr>
            <p:ph type="ftr" sz="quarter" idx="11"/>
          </p:nvPr>
        </p:nvSpPr>
        <p:spPr>
          <a:xfrm>
            <a:off x="432758" y="6171405"/>
            <a:ext cx="1974011" cy="365125"/>
          </a:xfrm>
        </p:spPr>
        <p:txBody>
          <a:bodyPr/>
          <a:lstStyle/>
          <a:p>
            <a:r>
              <a:rPr lang="en-NZ" sz="1400" i="1" dirty="0" smtClean="0">
                <a:solidFill>
                  <a:schemeClr val="accent1">
                    <a:lumMod val="75000"/>
                  </a:schemeClr>
                </a:solidFill>
                <a:latin typeface="Calibri" panose="020F0502020204030204" pitchFamily="34" charset="0"/>
              </a:rPr>
              <a:t>“Making Tasman Great”</a:t>
            </a:r>
            <a:endParaRPr lang="en-NZ" sz="1400" i="1" dirty="0">
              <a:solidFill>
                <a:schemeClr val="accent1">
                  <a:lumMod val="75000"/>
                </a:schemeClr>
              </a:solidFill>
              <a:latin typeface="Calibri" panose="020F0502020204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0422" y="5904054"/>
            <a:ext cx="3297122" cy="899825"/>
          </a:xfrm>
          <a:prstGeom prst="rect">
            <a:avLst/>
          </a:prstGeom>
        </p:spPr>
      </p:pic>
    </p:spTree>
    <p:extLst>
      <p:ext uri="{BB962C8B-B14F-4D97-AF65-F5344CB8AC3E}">
        <p14:creationId xmlns:p14="http://schemas.microsoft.com/office/powerpoint/2010/main" val="30036043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3917"/>
            <a:ext cx="10515600" cy="963343"/>
          </a:xfrm>
        </p:spPr>
        <p:txBody>
          <a:bodyPr>
            <a:normAutofit/>
          </a:bodyPr>
          <a:lstStyle/>
          <a:p>
            <a:r>
              <a:rPr lang="en-NZ" sz="3200" b="1" dirty="0">
                <a:solidFill>
                  <a:schemeClr val="accent1">
                    <a:lumMod val="75000"/>
                  </a:schemeClr>
                </a:solidFill>
                <a:latin typeface="Arial" panose="020B0604020202020204" pitchFamily="34" charset="0"/>
                <a:cs typeface="Arial" panose="020B0604020202020204" pitchFamily="34" charset="0"/>
              </a:rPr>
              <a:t>Content of our Local Alcohol Policy</a:t>
            </a:r>
          </a:p>
        </p:txBody>
      </p:sp>
      <p:sp>
        <p:nvSpPr>
          <p:cNvPr id="3" name="Content Placeholder 2"/>
          <p:cNvSpPr>
            <a:spLocks noGrp="1"/>
          </p:cNvSpPr>
          <p:nvPr>
            <p:ph idx="1"/>
          </p:nvPr>
        </p:nvSpPr>
        <p:spPr>
          <a:xfrm>
            <a:off x="739878" y="1552716"/>
            <a:ext cx="10515600" cy="4351338"/>
          </a:xfrm>
        </p:spPr>
        <p:txBody>
          <a:bodyPr>
            <a:normAutofit fontScale="25000" lnSpcReduction="20000"/>
          </a:bodyPr>
          <a:lstStyle/>
          <a:p>
            <a:pPr lvl="1">
              <a:lnSpc>
                <a:spcPct val="120000"/>
              </a:lnSpc>
              <a:spcAft>
                <a:spcPts val="600"/>
              </a:spcAft>
            </a:pPr>
            <a:r>
              <a:rPr lang="en-NZ" sz="9200" dirty="0">
                <a:latin typeface="Arial" panose="020B0604020202020204" pitchFamily="34" charset="0"/>
                <a:cs typeface="Arial" panose="020B0604020202020204" pitchFamily="34" charset="0"/>
              </a:rPr>
              <a:t>Maximum trading hours:</a:t>
            </a:r>
          </a:p>
          <a:p>
            <a:pPr marL="1169988" lvl="2" indent="-452438">
              <a:lnSpc>
                <a:spcPct val="120000"/>
              </a:lnSpc>
              <a:spcAft>
                <a:spcPts val="600"/>
              </a:spcAft>
              <a:buFont typeface="Courier New" panose="02070309020205020404" pitchFamily="49" charset="0"/>
              <a:buChar char="o"/>
            </a:pPr>
            <a:r>
              <a:rPr lang="en-NZ" sz="9200" dirty="0">
                <a:latin typeface="Arial" panose="020B0604020202020204" pitchFamily="34" charset="0"/>
                <a:cs typeface="Arial" panose="020B0604020202020204" pitchFamily="34" charset="0"/>
              </a:rPr>
              <a:t>On and Club </a:t>
            </a:r>
            <a:r>
              <a:rPr lang="en-NZ" sz="9200" dirty="0" smtClean="0">
                <a:latin typeface="Arial" panose="020B0604020202020204" pitchFamily="34" charset="0"/>
                <a:cs typeface="Arial" panose="020B0604020202020204" pitchFamily="34" charset="0"/>
              </a:rPr>
              <a:t>licences</a:t>
            </a:r>
            <a:r>
              <a:rPr lang="en-NZ" sz="9200" dirty="0">
                <a:latin typeface="Arial" panose="020B0604020202020204" pitchFamily="34" charset="0"/>
                <a:cs typeface="Arial" panose="020B0604020202020204" pitchFamily="34" charset="0"/>
              </a:rPr>
              <a:t>: </a:t>
            </a:r>
            <a:r>
              <a:rPr lang="en-NZ" sz="9200" dirty="0" smtClean="0">
                <a:latin typeface="Arial" panose="020B0604020202020204" pitchFamily="34" charset="0"/>
                <a:cs typeface="Arial" panose="020B0604020202020204" pitchFamily="34" charset="0"/>
              </a:rPr>
              <a:t>8.00am </a:t>
            </a:r>
            <a:r>
              <a:rPr lang="en-NZ" sz="9200" dirty="0">
                <a:latin typeface="Arial" panose="020B0604020202020204" pitchFamily="34" charset="0"/>
                <a:cs typeface="Arial" panose="020B0604020202020204" pitchFamily="34" charset="0"/>
              </a:rPr>
              <a:t>to </a:t>
            </a:r>
            <a:r>
              <a:rPr lang="en-NZ" sz="9200" dirty="0" smtClean="0">
                <a:latin typeface="Arial" panose="020B0604020202020204" pitchFamily="34" charset="0"/>
                <a:cs typeface="Arial" panose="020B0604020202020204" pitchFamily="34" charset="0"/>
              </a:rPr>
              <a:t>2.00am </a:t>
            </a:r>
            <a:r>
              <a:rPr lang="en-NZ" sz="9200" dirty="0">
                <a:latin typeface="Arial" panose="020B0604020202020204" pitchFamily="34" charset="0"/>
                <a:cs typeface="Arial" panose="020B0604020202020204" pitchFamily="34" charset="0"/>
              </a:rPr>
              <a:t>the next day (two hours shorter than the maximum);</a:t>
            </a:r>
          </a:p>
          <a:p>
            <a:pPr marL="1169988" lvl="2" indent="-452438">
              <a:lnSpc>
                <a:spcPct val="120000"/>
              </a:lnSpc>
              <a:spcAft>
                <a:spcPts val="600"/>
              </a:spcAft>
              <a:buFont typeface="Courier New" panose="02070309020205020404" pitchFamily="49" charset="0"/>
              <a:buChar char="o"/>
            </a:pPr>
            <a:r>
              <a:rPr lang="en-NZ" sz="9200" dirty="0" smtClean="0">
                <a:latin typeface="Arial" panose="020B0604020202020204" pitchFamily="34" charset="0"/>
                <a:cs typeface="Arial" panose="020B0604020202020204" pitchFamily="34" charset="0"/>
              </a:rPr>
              <a:t>Off-licences</a:t>
            </a:r>
            <a:r>
              <a:rPr lang="en-NZ" sz="9200" dirty="0">
                <a:latin typeface="Arial" panose="020B0604020202020204" pitchFamily="34" charset="0"/>
                <a:cs typeface="Arial" panose="020B0604020202020204" pitchFamily="34" charset="0"/>
              </a:rPr>
              <a:t>: </a:t>
            </a:r>
            <a:r>
              <a:rPr lang="en-NZ" sz="9200" dirty="0" smtClean="0">
                <a:latin typeface="Arial" panose="020B0604020202020204" pitchFamily="34" charset="0"/>
                <a:cs typeface="Arial" panose="020B0604020202020204" pitchFamily="34" charset="0"/>
              </a:rPr>
              <a:t>7.00am </a:t>
            </a:r>
            <a:r>
              <a:rPr lang="en-NZ" sz="9200" dirty="0">
                <a:latin typeface="Arial" panose="020B0604020202020204" pitchFamily="34" charset="0"/>
                <a:cs typeface="Arial" panose="020B0604020202020204" pitchFamily="34" charset="0"/>
              </a:rPr>
              <a:t>to </a:t>
            </a:r>
            <a:r>
              <a:rPr lang="en-NZ" sz="9200" dirty="0" smtClean="0">
                <a:latin typeface="Arial" panose="020B0604020202020204" pitchFamily="34" charset="0"/>
                <a:cs typeface="Arial" panose="020B0604020202020204" pitchFamily="34" charset="0"/>
              </a:rPr>
              <a:t>10.00pm </a:t>
            </a:r>
            <a:r>
              <a:rPr lang="en-NZ" sz="9200" dirty="0">
                <a:latin typeface="Arial" panose="020B0604020202020204" pitchFamily="34" charset="0"/>
                <a:cs typeface="Arial" panose="020B0604020202020204" pitchFamily="34" charset="0"/>
              </a:rPr>
              <a:t>on any day (one hour shorter than the maximum</a:t>
            </a:r>
            <a:r>
              <a:rPr lang="en-NZ" sz="9200" dirty="0" smtClean="0">
                <a:latin typeface="Arial" panose="020B0604020202020204" pitchFamily="34" charset="0"/>
                <a:cs typeface="Arial" panose="020B0604020202020204" pitchFamily="34" charset="0"/>
              </a:rPr>
              <a:t>).</a:t>
            </a:r>
            <a:endParaRPr lang="en-NZ" sz="9200" dirty="0">
              <a:latin typeface="Arial" panose="020B0604020202020204" pitchFamily="34" charset="0"/>
              <a:cs typeface="Arial" panose="020B0604020202020204" pitchFamily="34" charset="0"/>
            </a:endParaRPr>
          </a:p>
          <a:p>
            <a:pPr lvl="1">
              <a:lnSpc>
                <a:spcPct val="120000"/>
              </a:lnSpc>
              <a:spcAft>
                <a:spcPts val="600"/>
              </a:spcAft>
            </a:pPr>
            <a:r>
              <a:rPr lang="en-NZ" sz="9200" dirty="0" smtClean="0">
                <a:latin typeface="Arial" panose="020B0604020202020204" pitchFamily="34" charset="0"/>
                <a:cs typeface="Arial" panose="020B0604020202020204" pitchFamily="34" charset="0"/>
              </a:rPr>
              <a:t>Location </a:t>
            </a:r>
            <a:r>
              <a:rPr lang="en-NZ" sz="9200" dirty="0">
                <a:latin typeface="Arial" panose="020B0604020202020204" pitchFamily="34" charset="0"/>
                <a:cs typeface="Arial" panose="020B0604020202020204" pitchFamily="34" charset="0"/>
              </a:rPr>
              <a:t>of </a:t>
            </a:r>
            <a:r>
              <a:rPr lang="en-NZ" sz="9200" dirty="0" smtClean="0">
                <a:latin typeface="Arial" panose="020B0604020202020204" pitchFamily="34" charset="0"/>
                <a:cs typeface="Arial" panose="020B0604020202020204" pitchFamily="34" charset="0"/>
              </a:rPr>
              <a:t>off-licences</a:t>
            </a:r>
            <a:r>
              <a:rPr lang="en-NZ" sz="9200" dirty="0">
                <a:latin typeface="Arial" panose="020B0604020202020204" pitchFamily="34" charset="0"/>
                <a:cs typeface="Arial" panose="020B0604020202020204" pitchFamily="34" charset="0"/>
              </a:rPr>
              <a:t>: TRMP provisions are reinforced</a:t>
            </a:r>
            <a:r>
              <a:rPr lang="en-NZ" sz="9200" dirty="0" smtClean="0">
                <a:latin typeface="Arial" panose="020B0604020202020204" pitchFamily="34" charset="0"/>
                <a:cs typeface="Arial" panose="020B0604020202020204" pitchFamily="34" charset="0"/>
              </a:rPr>
              <a:t>.</a:t>
            </a:r>
            <a:endParaRPr lang="en-NZ" sz="9200" dirty="0">
              <a:latin typeface="Arial" panose="020B0604020202020204" pitchFamily="34" charset="0"/>
              <a:cs typeface="Arial" panose="020B0604020202020204" pitchFamily="34" charset="0"/>
            </a:endParaRPr>
          </a:p>
          <a:p>
            <a:pPr lvl="1">
              <a:lnSpc>
                <a:spcPct val="120000"/>
              </a:lnSpc>
              <a:spcAft>
                <a:spcPts val="600"/>
              </a:spcAft>
            </a:pPr>
            <a:r>
              <a:rPr lang="en-NZ" sz="9200" dirty="0" smtClean="0">
                <a:latin typeface="Arial" panose="020B0604020202020204" pitchFamily="34" charset="0"/>
                <a:cs typeface="Arial" panose="020B0604020202020204" pitchFamily="34" charset="0"/>
              </a:rPr>
              <a:t>Discretionary </a:t>
            </a:r>
            <a:r>
              <a:rPr lang="en-NZ" sz="9200" dirty="0">
                <a:latin typeface="Arial" panose="020B0604020202020204" pitchFamily="34" charset="0"/>
                <a:cs typeface="Arial" panose="020B0604020202020204" pitchFamily="34" charset="0"/>
              </a:rPr>
              <a:t>conditions are available for On, Off, Club and Special Licences. These may be negotiated/agreed with applicants at the time of application, or imposed in conditions during a formal public hearing.</a:t>
            </a:r>
          </a:p>
          <a:p>
            <a:pPr marL="0" indent="0">
              <a:spcAft>
                <a:spcPts val="600"/>
              </a:spcAft>
              <a:buNone/>
            </a:pPr>
            <a:endParaRPr lang="en-NZ" dirty="0"/>
          </a:p>
        </p:txBody>
      </p:sp>
      <p:sp>
        <p:nvSpPr>
          <p:cNvPr id="4" name="Footer Placeholder 3"/>
          <p:cNvSpPr>
            <a:spLocks noGrp="1"/>
          </p:cNvSpPr>
          <p:nvPr>
            <p:ph type="ftr" sz="quarter" idx="11"/>
          </p:nvPr>
        </p:nvSpPr>
        <p:spPr>
          <a:xfrm>
            <a:off x="432758" y="6171405"/>
            <a:ext cx="1974011" cy="365125"/>
          </a:xfrm>
        </p:spPr>
        <p:txBody>
          <a:bodyPr/>
          <a:lstStyle/>
          <a:p>
            <a:r>
              <a:rPr lang="en-NZ" sz="1400" i="1" dirty="0" smtClean="0">
                <a:solidFill>
                  <a:schemeClr val="accent1">
                    <a:lumMod val="75000"/>
                  </a:schemeClr>
                </a:solidFill>
                <a:latin typeface="Calibri" panose="020F0502020204030204" pitchFamily="34" charset="0"/>
              </a:rPr>
              <a:t>“Making Tasman Great”</a:t>
            </a:r>
            <a:endParaRPr lang="en-NZ" sz="1400" i="1" dirty="0">
              <a:solidFill>
                <a:schemeClr val="accent1">
                  <a:lumMod val="75000"/>
                </a:schemeClr>
              </a:solidFill>
              <a:latin typeface="Calibri" panose="020F0502020204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0422" y="5904054"/>
            <a:ext cx="3297122" cy="899825"/>
          </a:xfrm>
          <a:prstGeom prst="rect">
            <a:avLst/>
          </a:prstGeom>
        </p:spPr>
      </p:pic>
    </p:spTree>
    <p:extLst>
      <p:ext uri="{BB962C8B-B14F-4D97-AF65-F5344CB8AC3E}">
        <p14:creationId xmlns:p14="http://schemas.microsoft.com/office/powerpoint/2010/main" val="24255702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032" y="200447"/>
            <a:ext cx="10515600" cy="963343"/>
          </a:xfrm>
        </p:spPr>
        <p:txBody>
          <a:bodyPr>
            <a:normAutofit/>
          </a:bodyPr>
          <a:lstStyle/>
          <a:p>
            <a:r>
              <a:rPr lang="en-NZ" sz="3200" b="1" dirty="0">
                <a:solidFill>
                  <a:schemeClr val="accent1">
                    <a:lumMod val="75000"/>
                  </a:schemeClr>
                </a:solidFill>
                <a:latin typeface="Arial" panose="020B0604020202020204" pitchFamily="34" charset="0"/>
                <a:cs typeface="Arial" panose="020B0604020202020204" pitchFamily="34" charset="0"/>
              </a:rPr>
              <a:t>Technical issues around process </a:t>
            </a:r>
          </a:p>
        </p:txBody>
      </p:sp>
      <p:sp>
        <p:nvSpPr>
          <p:cNvPr id="3" name="Content Placeholder 2"/>
          <p:cNvSpPr>
            <a:spLocks noGrp="1"/>
          </p:cNvSpPr>
          <p:nvPr>
            <p:ph idx="1"/>
          </p:nvPr>
        </p:nvSpPr>
        <p:spPr>
          <a:xfrm>
            <a:off x="848032" y="1224578"/>
            <a:ext cx="10515600" cy="4679476"/>
          </a:xfrm>
        </p:spPr>
        <p:txBody>
          <a:bodyPr>
            <a:normAutofit fontScale="25000" lnSpcReduction="20000"/>
          </a:bodyPr>
          <a:lstStyle/>
          <a:p>
            <a:pPr marL="0" indent="0">
              <a:lnSpc>
                <a:spcPct val="120000"/>
              </a:lnSpc>
              <a:buNone/>
            </a:pPr>
            <a:r>
              <a:rPr lang="en-NZ" sz="8000" dirty="0">
                <a:latin typeface="Arial" panose="020B0604020202020204" pitchFamily="34" charset="0"/>
                <a:cs typeface="Arial" panose="020B0604020202020204" pitchFamily="34" charset="0"/>
              </a:rPr>
              <a:t>Making </a:t>
            </a:r>
            <a:r>
              <a:rPr lang="en-NZ" sz="8000" dirty="0" smtClean="0">
                <a:latin typeface="Arial" panose="020B0604020202020204" pitchFamily="34" charset="0"/>
                <a:cs typeface="Arial" panose="020B0604020202020204" pitchFamily="34" charset="0"/>
              </a:rPr>
              <a:t>a </a:t>
            </a:r>
            <a:r>
              <a:rPr lang="en-NZ" sz="8000" dirty="0">
                <a:latin typeface="Arial" panose="020B0604020202020204" pitchFamily="34" charset="0"/>
                <a:cs typeface="Arial" panose="020B0604020202020204" pitchFamily="34" charset="0"/>
              </a:rPr>
              <a:t>LAP from scratch is a complex process imposed by the Act involving:</a:t>
            </a:r>
          </a:p>
          <a:p>
            <a:pPr marL="717550" indent="-717550">
              <a:lnSpc>
                <a:spcPct val="110000"/>
              </a:lnSpc>
              <a:buNone/>
            </a:pPr>
            <a:r>
              <a:rPr lang="en-NZ" sz="8000" dirty="0" smtClean="0">
                <a:latin typeface="Arial" panose="020B0604020202020204" pitchFamily="34" charset="0"/>
                <a:cs typeface="Arial" panose="020B0604020202020204" pitchFamily="34" charset="0"/>
              </a:rPr>
              <a:t>1.	Formal </a:t>
            </a:r>
            <a:r>
              <a:rPr lang="en-NZ" sz="8000" dirty="0">
                <a:latin typeface="Arial" panose="020B0604020202020204" pitchFamily="34" charset="0"/>
                <a:cs typeface="Arial" panose="020B0604020202020204" pitchFamily="34" charset="0"/>
              </a:rPr>
              <a:t>decision </a:t>
            </a:r>
            <a:r>
              <a:rPr lang="en-NZ" sz="8000" dirty="0" smtClean="0">
                <a:latin typeface="Arial" panose="020B0604020202020204" pitchFamily="34" charset="0"/>
                <a:cs typeface="Arial" panose="020B0604020202020204" pitchFamily="34" charset="0"/>
              </a:rPr>
              <a:t>of Council to </a:t>
            </a:r>
            <a:r>
              <a:rPr lang="en-NZ" sz="8000" dirty="0">
                <a:latin typeface="Arial" panose="020B0604020202020204" pitchFamily="34" charset="0"/>
                <a:cs typeface="Arial" panose="020B0604020202020204" pitchFamily="34" charset="0"/>
              </a:rPr>
              <a:t>proceed with </a:t>
            </a:r>
            <a:r>
              <a:rPr lang="en-NZ" sz="8000" dirty="0" smtClean="0">
                <a:latin typeface="Arial" panose="020B0604020202020204" pitchFamily="34" charset="0"/>
                <a:cs typeface="Arial" panose="020B0604020202020204" pitchFamily="34" charset="0"/>
              </a:rPr>
              <a:t>a LAP.</a:t>
            </a:r>
            <a:endParaRPr lang="en-NZ" sz="8000" dirty="0">
              <a:latin typeface="Arial" panose="020B0604020202020204" pitchFamily="34" charset="0"/>
              <a:cs typeface="Arial" panose="020B0604020202020204" pitchFamily="34" charset="0"/>
            </a:endParaRPr>
          </a:p>
          <a:p>
            <a:pPr marL="717550" indent="-717550">
              <a:lnSpc>
                <a:spcPct val="110000"/>
              </a:lnSpc>
              <a:buNone/>
            </a:pPr>
            <a:r>
              <a:rPr lang="en-NZ" sz="8000" dirty="0" smtClean="0">
                <a:latin typeface="Arial" panose="020B0604020202020204" pitchFamily="34" charset="0"/>
                <a:cs typeface="Arial" panose="020B0604020202020204" pitchFamily="34" charset="0"/>
              </a:rPr>
              <a:t>2.	Formal </a:t>
            </a:r>
            <a:r>
              <a:rPr lang="en-NZ" sz="8000" dirty="0">
                <a:latin typeface="Arial" panose="020B0604020202020204" pitchFamily="34" charset="0"/>
                <a:cs typeface="Arial" panose="020B0604020202020204" pitchFamily="34" charset="0"/>
              </a:rPr>
              <a:t>consultation with Police, Inspectors, Medical Officer of Health </a:t>
            </a:r>
            <a:r>
              <a:rPr lang="en-NZ" sz="8000" dirty="0" smtClean="0">
                <a:latin typeface="Arial" panose="020B0604020202020204" pitchFamily="34" charset="0"/>
                <a:cs typeface="Arial" panose="020B0604020202020204" pitchFamily="34" charset="0"/>
              </a:rPr>
              <a:t>during production </a:t>
            </a:r>
            <a:r>
              <a:rPr lang="en-NZ" sz="8000" dirty="0">
                <a:latin typeface="Arial" panose="020B0604020202020204" pitchFamily="34" charset="0"/>
                <a:cs typeface="Arial" panose="020B0604020202020204" pitchFamily="34" charset="0"/>
              </a:rPr>
              <a:t>of a draft which considers:</a:t>
            </a:r>
          </a:p>
          <a:p>
            <a:pPr marL="914400" lvl="1" indent="-457200">
              <a:buFont typeface="+mj-lt"/>
              <a:buAutoNum type="arabicPeriod"/>
            </a:pPr>
            <a:endParaRPr lang="en-NZ" sz="2600" dirty="0"/>
          </a:p>
          <a:p>
            <a:pPr marL="982663" lvl="1" indent="-265113">
              <a:spcAft>
                <a:spcPts val="600"/>
              </a:spcAft>
            </a:pPr>
            <a:r>
              <a:rPr lang="en-US" sz="7600" i="1" dirty="0">
                <a:latin typeface="Arial" panose="020B0604020202020204" pitchFamily="34" charset="0"/>
                <a:cs typeface="Arial" panose="020B0604020202020204" pitchFamily="34" charset="0"/>
              </a:rPr>
              <a:t> </a:t>
            </a:r>
            <a:r>
              <a:rPr lang="en-US" sz="7600" i="1" dirty="0" smtClean="0">
                <a:latin typeface="Arial" panose="020B0604020202020204" pitchFamily="34" charset="0"/>
                <a:cs typeface="Arial" panose="020B0604020202020204" pitchFamily="34" charset="0"/>
              </a:rPr>
              <a:t>The </a:t>
            </a:r>
            <a:r>
              <a:rPr lang="en-US" sz="7600" i="1" dirty="0">
                <a:latin typeface="Arial" panose="020B0604020202020204" pitchFamily="34" charset="0"/>
                <a:cs typeface="Arial" panose="020B0604020202020204" pitchFamily="34" charset="0"/>
              </a:rPr>
              <a:t>number of </a:t>
            </a:r>
            <a:r>
              <a:rPr lang="en-US" sz="7600" i="1" dirty="0" err="1" smtClean="0">
                <a:latin typeface="Arial" panose="020B0604020202020204" pitchFamily="34" charset="0"/>
                <a:cs typeface="Arial" panose="020B0604020202020204" pitchFamily="34" charset="0"/>
              </a:rPr>
              <a:t>licences</a:t>
            </a:r>
            <a:r>
              <a:rPr lang="en-US" sz="7600" i="1" dirty="0" smtClean="0">
                <a:latin typeface="Arial" panose="020B0604020202020204" pitchFamily="34" charset="0"/>
                <a:cs typeface="Arial" panose="020B0604020202020204" pitchFamily="34" charset="0"/>
              </a:rPr>
              <a:t> </a:t>
            </a:r>
            <a:r>
              <a:rPr lang="en-US" sz="7600" i="1" dirty="0">
                <a:latin typeface="Arial" panose="020B0604020202020204" pitchFamily="34" charset="0"/>
                <a:cs typeface="Arial" panose="020B0604020202020204" pitchFamily="34" charset="0"/>
              </a:rPr>
              <a:t>of each kind and the opening hours of each of the </a:t>
            </a:r>
            <a:r>
              <a:rPr lang="en-US" sz="7600" i="1" dirty="0" smtClean="0">
                <a:latin typeface="Arial" panose="020B0604020202020204" pitchFamily="34" charset="0"/>
                <a:cs typeface="Arial" panose="020B0604020202020204" pitchFamily="34" charset="0"/>
              </a:rPr>
              <a:t>premises</a:t>
            </a:r>
            <a:r>
              <a:rPr lang="en-US" sz="7600" i="1" dirty="0">
                <a:latin typeface="Arial" panose="020B0604020202020204" pitchFamily="34" charset="0"/>
                <a:cs typeface="Arial" panose="020B0604020202020204" pitchFamily="34" charset="0"/>
              </a:rPr>
              <a:t>.</a:t>
            </a:r>
          </a:p>
          <a:p>
            <a:pPr marL="982663" lvl="1" indent="-265113">
              <a:spcAft>
                <a:spcPts val="600"/>
              </a:spcAft>
            </a:pPr>
            <a:r>
              <a:rPr lang="en-US" sz="7600" i="1" dirty="0">
                <a:latin typeface="Arial" panose="020B0604020202020204" pitchFamily="34" charset="0"/>
                <a:cs typeface="Arial" panose="020B0604020202020204" pitchFamily="34" charset="0"/>
              </a:rPr>
              <a:t> </a:t>
            </a:r>
            <a:r>
              <a:rPr lang="en-US" sz="7600" i="1" dirty="0" smtClean="0">
                <a:latin typeface="Arial" panose="020B0604020202020204" pitchFamily="34" charset="0"/>
                <a:cs typeface="Arial" panose="020B0604020202020204" pitchFamily="34" charset="0"/>
              </a:rPr>
              <a:t>Any </a:t>
            </a:r>
            <a:r>
              <a:rPr lang="en-US" sz="7600" i="1" dirty="0">
                <a:latin typeface="Arial" panose="020B0604020202020204" pitchFamily="34" charset="0"/>
                <a:cs typeface="Arial" panose="020B0604020202020204" pitchFamily="34" charset="0"/>
              </a:rPr>
              <a:t>areas in which bylaws prohibiting alcohol in public places are in force.*</a:t>
            </a:r>
          </a:p>
          <a:p>
            <a:pPr marL="982663" lvl="1" indent="-265113">
              <a:spcAft>
                <a:spcPts val="600"/>
              </a:spcAft>
            </a:pPr>
            <a:r>
              <a:rPr lang="en-US" sz="7600" i="1" dirty="0">
                <a:latin typeface="Arial" panose="020B0604020202020204" pitchFamily="34" charset="0"/>
                <a:cs typeface="Arial" panose="020B0604020202020204" pitchFamily="34" charset="0"/>
              </a:rPr>
              <a:t> </a:t>
            </a:r>
            <a:r>
              <a:rPr lang="en-US" sz="7600" i="1" dirty="0" smtClean="0">
                <a:latin typeface="Arial" panose="020B0604020202020204" pitchFamily="34" charset="0"/>
                <a:cs typeface="Arial" panose="020B0604020202020204" pitchFamily="34" charset="0"/>
              </a:rPr>
              <a:t>The </a:t>
            </a:r>
            <a:r>
              <a:rPr lang="en-US" sz="7600" i="1" dirty="0">
                <a:latin typeface="Arial" panose="020B0604020202020204" pitchFamily="34" charset="0"/>
                <a:cs typeface="Arial" panose="020B0604020202020204" pitchFamily="34" charset="0"/>
              </a:rPr>
              <a:t>demography  of the </a:t>
            </a:r>
            <a:r>
              <a:rPr lang="en-US" sz="7600" i="1" dirty="0" smtClean="0">
                <a:latin typeface="Arial" panose="020B0604020202020204" pitchFamily="34" charset="0"/>
                <a:cs typeface="Arial" panose="020B0604020202020204" pitchFamily="34" charset="0"/>
              </a:rPr>
              <a:t>district’s </a:t>
            </a:r>
            <a:r>
              <a:rPr lang="en-US" sz="7600" i="1" dirty="0">
                <a:latin typeface="Arial" panose="020B0604020202020204" pitchFamily="34" charset="0"/>
                <a:cs typeface="Arial" panose="020B0604020202020204" pitchFamily="34" charset="0"/>
              </a:rPr>
              <a:t>residents.*</a:t>
            </a:r>
          </a:p>
          <a:p>
            <a:pPr marL="982663" lvl="1" indent="-265113">
              <a:spcAft>
                <a:spcPts val="600"/>
              </a:spcAft>
            </a:pPr>
            <a:r>
              <a:rPr lang="en-US" sz="7600" i="1" dirty="0">
                <a:latin typeface="Arial" panose="020B0604020202020204" pitchFamily="34" charset="0"/>
                <a:cs typeface="Arial" panose="020B0604020202020204" pitchFamily="34" charset="0"/>
              </a:rPr>
              <a:t> </a:t>
            </a:r>
            <a:r>
              <a:rPr lang="en-US" sz="7600" i="1" dirty="0" smtClean="0">
                <a:latin typeface="Arial" panose="020B0604020202020204" pitchFamily="34" charset="0"/>
                <a:cs typeface="Arial" panose="020B0604020202020204" pitchFamily="34" charset="0"/>
              </a:rPr>
              <a:t>The </a:t>
            </a:r>
            <a:r>
              <a:rPr lang="en-US" sz="7600" i="1" dirty="0">
                <a:latin typeface="Arial" panose="020B0604020202020204" pitchFamily="34" charset="0"/>
                <a:cs typeface="Arial" panose="020B0604020202020204" pitchFamily="34" charset="0"/>
              </a:rPr>
              <a:t>demography of the people who visit the district as tourists or holiday makers.*</a:t>
            </a:r>
          </a:p>
          <a:p>
            <a:pPr marL="982663" lvl="1" indent="-265113">
              <a:spcAft>
                <a:spcPts val="600"/>
              </a:spcAft>
            </a:pPr>
            <a:r>
              <a:rPr lang="en-US" sz="7600" i="1" dirty="0">
                <a:latin typeface="Arial" panose="020B0604020202020204" pitchFamily="34" charset="0"/>
                <a:cs typeface="Arial" panose="020B0604020202020204" pitchFamily="34" charset="0"/>
              </a:rPr>
              <a:t> </a:t>
            </a:r>
            <a:r>
              <a:rPr lang="en-US" sz="7600" i="1" dirty="0" smtClean="0">
                <a:latin typeface="Arial" panose="020B0604020202020204" pitchFamily="34" charset="0"/>
                <a:cs typeface="Arial" panose="020B0604020202020204" pitchFamily="34" charset="0"/>
              </a:rPr>
              <a:t>The </a:t>
            </a:r>
            <a:r>
              <a:rPr lang="en-US" sz="7600" i="1" dirty="0">
                <a:latin typeface="Arial" panose="020B0604020202020204" pitchFamily="34" charset="0"/>
                <a:cs typeface="Arial" panose="020B0604020202020204" pitchFamily="34" charset="0"/>
              </a:rPr>
              <a:t>overall health indicators of the district’s residents.*</a:t>
            </a:r>
          </a:p>
          <a:p>
            <a:pPr marL="982663" lvl="1" indent="-265113">
              <a:spcAft>
                <a:spcPts val="600"/>
              </a:spcAft>
            </a:pPr>
            <a:r>
              <a:rPr lang="en-US" sz="7600" i="1" dirty="0">
                <a:latin typeface="Arial" panose="020B0604020202020204" pitchFamily="34" charset="0"/>
                <a:cs typeface="Arial" panose="020B0604020202020204" pitchFamily="34" charset="0"/>
              </a:rPr>
              <a:t> </a:t>
            </a:r>
            <a:r>
              <a:rPr lang="en-US" sz="7600" i="1" dirty="0" smtClean="0">
                <a:latin typeface="Arial" panose="020B0604020202020204" pitchFamily="34" charset="0"/>
                <a:cs typeface="Arial" panose="020B0604020202020204" pitchFamily="34" charset="0"/>
              </a:rPr>
              <a:t>The </a:t>
            </a:r>
            <a:r>
              <a:rPr lang="en-US" sz="7600" i="1" dirty="0">
                <a:latin typeface="Arial" panose="020B0604020202020204" pitchFamily="34" charset="0"/>
                <a:cs typeface="Arial" panose="020B0604020202020204" pitchFamily="34" charset="0"/>
              </a:rPr>
              <a:t>nature and severity of the alcohol-related problems arising in the district.*</a:t>
            </a:r>
          </a:p>
          <a:p>
            <a:pPr marL="982663" lvl="1" indent="-265113">
              <a:spcAft>
                <a:spcPts val="600"/>
              </a:spcAft>
            </a:pPr>
            <a:r>
              <a:rPr lang="en-US" sz="7600" i="1" dirty="0">
                <a:latin typeface="Arial" panose="020B0604020202020204" pitchFamily="34" charset="0"/>
                <a:cs typeface="Arial" panose="020B0604020202020204" pitchFamily="34" charset="0"/>
              </a:rPr>
              <a:t> </a:t>
            </a:r>
            <a:r>
              <a:rPr lang="en-US" sz="7600" i="1" dirty="0" smtClean="0">
                <a:latin typeface="Arial" panose="020B0604020202020204" pitchFamily="34" charset="0"/>
                <a:cs typeface="Arial" panose="020B0604020202020204" pitchFamily="34" charset="0"/>
              </a:rPr>
              <a:t>The </a:t>
            </a:r>
            <a:r>
              <a:rPr lang="en-US" sz="7600" i="1" dirty="0">
                <a:latin typeface="Arial" panose="020B0604020202020204" pitchFamily="34" charset="0"/>
                <a:cs typeface="Arial" panose="020B0604020202020204" pitchFamily="34" charset="0"/>
              </a:rPr>
              <a:t>objectives and policies of its district </a:t>
            </a:r>
            <a:r>
              <a:rPr lang="en-US" sz="7600" i="1" dirty="0" smtClean="0">
                <a:latin typeface="Arial" panose="020B0604020202020204" pitchFamily="34" charset="0"/>
                <a:cs typeface="Arial" panose="020B0604020202020204" pitchFamily="34" charset="0"/>
              </a:rPr>
              <a:t>plan.  </a:t>
            </a:r>
          </a:p>
          <a:p>
            <a:pPr marL="0" lvl="1" indent="0">
              <a:lnSpc>
                <a:spcPct val="134000"/>
              </a:lnSpc>
              <a:spcAft>
                <a:spcPts val="600"/>
              </a:spcAft>
              <a:buNone/>
            </a:pPr>
            <a:r>
              <a:rPr lang="en-US" sz="7200" i="1" dirty="0" smtClean="0">
                <a:latin typeface="Arial" panose="020B0604020202020204" pitchFamily="34" charset="0"/>
                <a:cs typeface="Arial" panose="020B0604020202020204" pitchFamily="34" charset="0"/>
              </a:rPr>
              <a:t>*Police</a:t>
            </a:r>
            <a:r>
              <a:rPr lang="en-US" sz="7200" i="1" dirty="0">
                <a:latin typeface="Arial" panose="020B0604020202020204" pitchFamily="34" charset="0"/>
                <a:cs typeface="Arial" panose="020B0604020202020204" pitchFamily="34" charset="0"/>
              </a:rPr>
              <a:t>, Inspectors and </a:t>
            </a:r>
            <a:r>
              <a:rPr lang="en-US" sz="7200" i="1" dirty="0" smtClean="0">
                <a:latin typeface="Arial" panose="020B0604020202020204" pitchFamily="34" charset="0"/>
                <a:cs typeface="Arial" panose="020B0604020202020204" pitchFamily="34" charset="0"/>
              </a:rPr>
              <a:t>the Medical </a:t>
            </a:r>
            <a:r>
              <a:rPr lang="en-US" sz="7200" i="1" dirty="0">
                <a:latin typeface="Arial" panose="020B0604020202020204" pitchFamily="34" charset="0"/>
                <a:cs typeface="Arial" panose="020B0604020202020204" pitchFamily="34" charset="0"/>
              </a:rPr>
              <a:t>Officer of Health are obliged to make reasonable </a:t>
            </a:r>
            <a:r>
              <a:rPr lang="en-US" sz="7200" i="1" dirty="0" smtClean="0">
                <a:latin typeface="Arial" panose="020B0604020202020204" pitchFamily="34" charset="0"/>
                <a:cs typeface="Arial" panose="020B0604020202020204" pitchFamily="34" charset="0"/>
              </a:rPr>
              <a:t>efforts </a:t>
            </a:r>
            <a:r>
              <a:rPr lang="en-US" sz="7200" i="1" dirty="0">
                <a:latin typeface="Arial" panose="020B0604020202020204" pitchFamily="34" charset="0"/>
                <a:cs typeface="Arial" panose="020B0604020202020204" pitchFamily="34" charset="0"/>
              </a:rPr>
              <a:t>to provide information they hold relating </a:t>
            </a:r>
            <a:r>
              <a:rPr lang="en-US" sz="7200" i="1" dirty="0" smtClean="0">
                <a:latin typeface="Arial" panose="020B0604020202020204" pitchFamily="34" charset="0"/>
                <a:cs typeface="Arial" panose="020B0604020202020204" pitchFamily="34" charset="0"/>
              </a:rPr>
              <a:t>to </a:t>
            </a:r>
            <a:r>
              <a:rPr lang="en-US" sz="7200" i="1" dirty="0">
                <a:latin typeface="Arial" panose="020B0604020202020204" pitchFamily="34" charset="0"/>
                <a:cs typeface="Arial" panose="020B0604020202020204" pitchFamily="34" charset="0"/>
              </a:rPr>
              <a:t>these matters</a:t>
            </a:r>
          </a:p>
          <a:p>
            <a:pPr marL="0" indent="0">
              <a:buNone/>
            </a:pPr>
            <a:endParaRPr lang="en-NZ" dirty="0"/>
          </a:p>
        </p:txBody>
      </p:sp>
      <p:sp>
        <p:nvSpPr>
          <p:cNvPr id="4" name="Footer Placeholder 3"/>
          <p:cNvSpPr>
            <a:spLocks noGrp="1"/>
          </p:cNvSpPr>
          <p:nvPr>
            <p:ph type="ftr" sz="quarter" idx="11"/>
          </p:nvPr>
        </p:nvSpPr>
        <p:spPr>
          <a:xfrm>
            <a:off x="432758" y="6171405"/>
            <a:ext cx="1974011" cy="365125"/>
          </a:xfrm>
        </p:spPr>
        <p:txBody>
          <a:bodyPr/>
          <a:lstStyle/>
          <a:p>
            <a:r>
              <a:rPr lang="en-NZ" sz="1400" i="1" dirty="0" smtClean="0">
                <a:solidFill>
                  <a:schemeClr val="accent1">
                    <a:lumMod val="75000"/>
                  </a:schemeClr>
                </a:solidFill>
                <a:latin typeface="Calibri" panose="020F0502020204030204" pitchFamily="34" charset="0"/>
              </a:rPr>
              <a:t>“Making Tasman Great”</a:t>
            </a:r>
            <a:endParaRPr lang="en-NZ" sz="1400" i="1" dirty="0">
              <a:solidFill>
                <a:schemeClr val="accent1">
                  <a:lumMod val="75000"/>
                </a:schemeClr>
              </a:solidFill>
              <a:latin typeface="Calibri" panose="020F0502020204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0422" y="5904054"/>
            <a:ext cx="3297122" cy="899825"/>
          </a:xfrm>
          <a:prstGeom prst="rect">
            <a:avLst/>
          </a:prstGeom>
        </p:spPr>
      </p:pic>
    </p:spTree>
    <p:extLst>
      <p:ext uri="{BB962C8B-B14F-4D97-AF65-F5344CB8AC3E}">
        <p14:creationId xmlns:p14="http://schemas.microsoft.com/office/powerpoint/2010/main" val="9618107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3917"/>
            <a:ext cx="10515600" cy="963343"/>
          </a:xfrm>
        </p:spPr>
        <p:txBody>
          <a:bodyPr>
            <a:normAutofit/>
          </a:bodyPr>
          <a:lstStyle/>
          <a:p>
            <a:r>
              <a:rPr lang="en-NZ" sz="3200" b="1" dirty="0">
                <a:solidFill>
                  <a:schemeClr val="accent1">
                    <a:lumMod val="75000"/>
                  </a:schemeClr>
                </a:solidFill>
                <a:latin typeface="Arial" panose="020B0604020202020204" pitchFamily="34" charset="0"/>
                <a:cs typeface="Arial" panose="020B0604020202020204" pitchFamily="34" charset="0"/>
              </a:rPr>
              <a:t>Technical issues around process continued</a:t>
            </a:r>
          </a:p>
        </p:txBody>
      </p:sp>
      <p:sp>
        <p:nvSpPr>
          <p:cNvPr id="3" name="Content Placeholder 2"/>
          <p:cNvSpPr>
            <a:spLocks noGrp="1"/>
          </p:cNvSpPr>
          <p:nvPr>
            <p:ph idx="1"/>
          </p:nvPr>
        </p:nvSpPr>
        <p:spPr>
          <a:xfrm>
            <a:off x="838200" y="1816999"/>
            <a:ext cx="10515600" cy="4351338"/>
          </a:xfrm>
        </p:spPr>
        <p:txBody>
          <a:bodyPr>
            <a:normAutofit/>
          </a:bodyPr>
          <a:lstStyle/>
          <a:p>
            <a:pPr marL="717550" indent="-717550">
              <a:buFont typeface="+mj-lt"/>
              <a:buAutoNum type="arabicPeriod" startAt="3"/>
            </a:pPr>
            <a:r>
              <a:rPr lang="en-NZ" sz="2400" dirty="0" smtClean="0">
                <a:latin typeface="Arial" panose="020B0604020202020204" pitchFamily="34" charset="0"/>
                <a:cs typeface="Arial" panose="020B0604020202020204" pitchFamily="34" charset="0"/>
              </a:rPr>
              <a:t>Formal </a:t>
            </a:r>
            <a:r>
              <a:rPr lang="en-NZ" sz="2400" dirty="0">
                <a:latin typeface="Arial" panose="020B0604020202020204" pitchFamily="34" charset="0"/>
                <a:cs typeface="Arial" panose="020B0604020202020204" pitchFamily="34" charset="0"/>
              </a:rPr>
              <a:t>consultation on the Draft </a:t>
            </a:r>
            <a:r>
              <a:rPr lang="en-NZ" sz="2400" dirty="0" smtClean="0">
                <a:latin typeface="Arial" panose="020B0604020202020204" pitchFamily="34" charset="0"/>
                <a:cs typeface="Arial" panose="020B0604020202020204" pitchFamily="34" charset="0"/>
              </a:rPr>
              <a:t>LAP using Special Consultative Procedure.</a:t>
            </a:r>
          </a:p>
          <a:p>
            <a:pPr marL="717550" indent="-717550">
              <a:buFont typeface="+mj-lt"/>
              <a:buAutoNum type="arabicPeriod" startAt="3"/>
            </a:pPr>
            <a:r>
              <a:rPr lang="en-NZ" sz="2400" dirty="0" smtClean="0">
                <a:latin typeface="Arial" panose="020B0604020202020204" pitchFamily="34" charset="0"/>
                <a:cs typeface="Arial" panose="020B0604020202020204" pitchFamily="34" charset="0"/>
              </a:rPr>
              <a:t>Having </a:t>
            </a:r>
            <a:r>
              <a:rPr lang="en-NZ" sz="2400" dirty="0">
                <a:latin typeface="Arial" panose="020B0604020202020204" pitchFamily="34" charset="0"/>
                <a:cs typeface="Arial" panose="020B0604020202020204" pitchFamily="34" charset="0"/>
              </a:rPr>
              <a:t>regard to the results of consultation, produce a </a:t>
            </a:r>
            <a:r>
              <a:rPr lang="en-NZ" sz="2400" dirty="0" smtClean="0">
                <a:latin typeface="Arial" panose="020B0604020202020204" pitchFamily="34" charset="0"/>
                <a:cs typeface="Arial" panose="020B0604020202020204" pitchFamily="34" charset="0"/>
              </a:rPr>
              <a:t>provisional LAP.</a:t>
            </a:r>
          </a:p>
          <a:p>
            <a:pPr marL="717550" indent="-717550">
              <a:buFont typeface="+mj-lt"/>
              <a:buAutoNum type="arabicPeriod" startAt="3"/>
            </a:pPr>
            <a:r>
              <a:rPr lang="en-NZ" sz="2400" dirty="0" smtClean="0">
                <a:latin typeface="Arial" panose="020B0604020202020204" pitchFamily="34" charset="0"/>
                <a:cs typeface="Arial" panose="020B0604020202020204" pitchFamily="34" charset="0"/>
              </a:rPr>
              <a:t>Give </a:t>
            </a:r>
            <a:r>
              <a:rPr lang="en-NZ" sz="2400" dirty="0">
                <a:latin typeface="Arial" panose="020B0604020202020204" pitchFamily="34" charset="0"/>
                <a:cs typeface="Arial" panose="020B0604020202020204" pitchFamily="34" charset="0"/>
              </a:rPr>
              <a:t>public notice of the provisional LAP (PLAP), rights and </a:t>
            </a:r>
            <a:r>
              <a:rPr lang="en-NZ" sz="2400" dirty="0" smtClean="0">
                <a:latin typeface="Arial" panose="020B0604020202020204" pitchFamily="34" charset="0"/>
                <a:cs typeface="Arial" panose="020B0604020202020204" pitchFamily="34" charset="0"/>
              </a:rPr>
              <a:t>grounds for appeal.</a:t>
            </a:r>
          </a:p>
          <a:p>
            <a:pPr marL="717550" indent="-717550">
              <a:buFont typeface="+mj-lt"/>
              <a:buAutoNum type="arabicPeriod" startAt="3"/>
            </a:pPr>
            <a:r>
              <a:rPr lang="en-NZ" sz="2400" dirty="0" smtClean="0">
                <a:latin typeface="Arial" panose="020B0604020202020204" pitchFamily="34" charset="0"/>
                <a:cs typeface="Arial" panose="020B0604020202020204" pitchFamily="34" charset="0"/>
              </a:rPr>
              <a:t>If an appeal </a:t>
            </a:r>
            <a:r>
              <a:rPr lang="en-NZ" sz="2400" dirty="0">
                <a:latin typeface="Arial" panose="020B0604020202020204" pitchFamily="34" charset="0"/>
                <a:cs typeface="Arial" panose="020B0604020202020204" pitchFamily="34" charset="0"/>
              </a:rPr>
              <a:t>is received, they are dealt with by a public hearing of </a:t>
            </a:r>
            <a:r>
              <a:rPr lang="en-NZ" sz="2400" dirty="0" smtClean="0">
                <a:latin typeface="Arial" panose="020B0604020202020204" pitchFamily="34" charset="0"/>
                <a:cs typeface="Arial" panose="020B0604020202020204" pitchFamily="34" charset="0"/>
              </a:rPr>
              <a:t>the </a:t>
            </a:r>
            <a:r>
              <a:rPr lang="en-NZ" sz="2400" dirty="0">
                <a:latin typeface="Arial" panose="020B0604020202020204" pitchFamily="34" charset="0"/>
                <a:cs typeface="Arial" panose="020B0604020202020204" pitchFamily="34" charset="0"/>
              </a:rPr>
              <a:t>Alcohol and Regulatory Licensing Authority (ARLA). </a:t>
            </a:r>
            <a:endParaRPr lang="en-NZ" sz="2400" dirty="0" smtClean="0">
              <a:latin typeface="Arial" panose="020B0604020202020204" pitchFamily="34" charset="0"/>
              <a:cs typeface="Arial" panose="020B0604020202020204" pitchFamily="34" charset="0"/>
            </a:endParaRPr>
          </a:p>
          <a:p>
            <a:pPr marL="717550" indent="-717550">
              <a:buFont typeface="+mj-lt"/>
              <a:buAutoNum type="arabicPeriod" startAt="3"/>
            </a:pPr>
            <a:r>
              <a:rPr lang="en-NZ" sz="2400" dirty="0" smtClean="0">
                <a:latin typeface="Arial" panose="020B0604020202020204" pitchFamily="34" charset="0"/>
                <a:cs typeface="Arial" panose="020B0604020202020204" pitchFamily="34" charset="0"/>
              </a:rPr>
              <a:t>If </a:t>
            </a:r>
            <a:r>
              <a:rPr lang="en-NZ" sz="2400" dirty="0">
                <a:latin typeface="Arial" panose="020B0604020202020204" pitchFamily="34" charset="0"/>
                <a:cs typeface="Arial" panose="020B0604020202020204" pitchFamily="34" charset="0"/>
              </a:rPr>
              <a:t>appeal is lost, must resubmit an amended PLAP, appeal </a:t>
            </a:r>
            <a:r>
              <a:rPr lang="en-NZ" sz="2400" dirty="0" smtClean="0">
                <a:latin typeface="Arial" panose="020B0604020202020204" pitchFamily="34" charset="0"/>
                <a:cs typeface="Arial" panose="020B0604020202020204" pitchFamily="34" charset="0"/>
              </a:rPr>
              <a:t>the decision </a:t>
            </a:r>
            <a:r>
              <a:rPr lang="en-NZ" sz="2400" dirty="0">
                <a:latin typeface="Arial" panose="020B0604020202020204" pitchFamily="34" charset="0"/>
                <a:cs typeface="Arial" panose="020B0604020202020204" pitchFamily="34" charset="0"/>
              </a:rPr>
              <a:t>to the High Court or abandon the PLAP. (For </a:t>
            </a:r>
            <a:r>
              <a:rPr lang="en-NZ" sz="2400" dirty="0" smtClean="0">
                <a:latin typeface="Arial" panose="020B0604020202020204" pitchFamily="34" charset="0"/>
                <a:cs typeface="Arial" panose="020B0604020202020204" pitchFamily="34" charset="0"/>
              </a:rPr>
              <a:t>the Council’s </a:t>
            </a:r>
            <a:r>
              <a:rPr lang="en-NZ" sz="2400" dirty="0">
                <a:latin typeface="Arial" panose="020B0604020202020204" pitchFamily="34" charset="0"/>
                <a:cs typeface="Arial" panose="020B0604020202020204" pitchFamily="34" charset="0"/>
              </a:rPr>
              <a:t>PLAP, </a:t>
            </a:r>
            <a:r>
              <a:rPr lang="en-NZ" sz="2400" dirty="0" smtClean="0">
                <a:latin typeface="Arial" panose="020B0604020202020204" pitchFamily="34" charset="0"/>
                <a:cs typeface="Arial" panose="020B0604020202020204" pitchFamily="34" charset="0"/>
              </a:rPr>
              <a:t>the </a:t>
            </a:r>
            <a:r>
              <a:rPr lang="en-NZ" sz="2400" dirty="0">
                <a:latin typeface="Arial" panose="020B0604020202020204" pitchFamily="34" charset="0"/>
                <a:cs typeface="Arial" panose="020B0604020202020204" pitchFamily="34" charset="0"/>
              </a:rPr>
              <a:t>appeals lodged were dismissed after a lengthy and expensive </a:t>
            </a:r>
            <a:r>
              <a:rPr lang="en-NZ" sz="2400" dirty="0" smtClean="0">
                <a:latin typeface="Arial" panose="020B0604020202020204" pitchFamily="34" charset="0"/>
                <a:cs typeface="Arial" panose="020B0604020202020204" pitchFamily="34" charset="0"/>
              </a:rPr>
              <a:t>process).</a:t>
            </a:r>
            <a:endParaRPr lang="en-NZ" sz="2400" dirty="0">
              <a:latin typeface="Arial" panose="020B0604020202020204" pitchFamily="34" charset="0"/>
              <a:cs typeface="Arial" panose="020B0604020202020204" pitchFamily="34" charset="0"/>
            </a:endParaRPr>
          </a:p>
          <a:p>
            <a:pPr marL="0" indent="0">
              <a:buNone/>
            </a:pPr>
            <a:endParaRPr lang="en-NZ" dirty="0"/>
          </a:p>
        </p:txBody>
      </p:sp>
      <p:sp>
        <p:nvSpPr>
          <p:cNvPr id="4" name="Footer Placeholder 3"/>
          <p:cNvSpPr>
            <a:spLocks noGrp="1"/>
          </p:cNvSpPr>
          <p:nvPr>
            <p:ph type="ftr" sz="quarter" idx="11"/>
          </p:nvPr>
        </p:nvSpPr>
        <p:spPr>
          <a:xfrm>
            <a:off x="432758" y="6171405"/>
            <a:ext cx="1974011" cy="365125"/>
          </a:xfrm>
        </p:spPr>
        <p:txBody>
          <a:bodyPr/>
          <a:lstStyle/>
          <a:p>
            <a:r>
              <a:rPr lang="en-NZ" sz="1400" i="1" dirty="0" smtClean="0">
                <a:solidFill>
                  <a:schemeClr val="accent1">
                    <a:lumMod val="75000"/>
                  </a:schemeClr>
                </a:solidFill>
                <a:latin typeface="Calibri" panose="020F0502020204030204" pitchFamily="34" charset="0"/>
              </a:rPr>
              <a:t>“Making Tasman Great”</a:t>
            </a:r>
            <a:endParaRPr lang="en-NZ" sz="1400" i="1" dirty="0">
              <a:solidFill>
                <a:schemeClr val="accent1">
                  <a:lumMod val="75000"/>
                </a:schemeClr>
              </a:solidFill>
              <a:latin typeface="Calibri" panose="020F0502020204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0422" y="5904054"/>
            <a:ext cx="3297122" cy="899825"/>
          </a:xfrm>
          <a:prstGeom prst="rect">
            <a:avLst/>
          </a:prstGeom>
        </p:spPr>
      </p:pic>
    </p:spTree>
    <p:extLst>
      <p:ext uri="{BB962C8B-B14F-4D97-AF65-F5344CB8AC3E}">
        <p14:creationId xmlns:p14="http://schemas.microsoft.com/office/powerpoint/2010/main" val="28748072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3917"/>
            <a:ext cx="10515600" cy="963343"/>
          </a:xfrm>
        </p:spPr>
        <p:txBody>
          <a:bodyPr>
            <a:normAutofit/>
          </a:bodyPr>
          <a:lstStyle/>
          <a:p>
            <a:r>
              <a:rPr lang="en-NZ" sz="3200" b="1" dirty="0">
                <a:solidFill>
                  <a:schemeClr val="accent1">
                    <a:lumMod val="75000"/>
                  </a:schemeClr>
                </a:solidFill>
                <a:latin typeface="Arial" panose="020B0604020202020204" pitchFamily="34" charset="0"/>
                <a:cs typeface="Arial" panose="020B0604020202020204" pitchFamily="34" charset="0"/>
              </a:rPr>
              <a:t>Technical issues around process continued</a:t>
            </a:r>
          </a:p>
        </p:txBody>
      </p:sp>
      <p:sp>
        <p:nvSpPr>
          <p:cNvPr id="3" name="Content Placeholder 2"/>
          <p:cNvSpPr>
            <a:spLocks noGrp="1"/>
          </p:cNvSpPr>
          <p:nvPr>
            <p:ph idx="1"/>
          </p:nvPr>
        </p:nvSpPr>
        <p:spPr>
          <a:xfrm>
            <a:off x="838200" y="1816999"/>
            <a:ext cx="10515600" cy="4351338"/>
          </a:xfrm>
        </p:spPr>
        <p:txBody>
          <a:bodyPr/>
          <a:lstStyle/>
          <a:p>
            <a:pPr marL="717550" indent="-717550">
              <a:buFont typeface="+mj-lt"/>
              <a:buAutoNum type="arabicPeriod" startAt="8"/>
            </a:pPr>
            <a:r>
              <a:rPr lang="en-NZ" sz="2400" dirty="0">
                <a:latin typeface="Arial" panose="020B0604020202020204" pitchFamily="34" charset="0"/>
                <a:cs typeface="Arial" panose="020B0604020202020204" pitchFamily="34" charset="0"/>
              </a:rPr>
              <a:t>Provisional LAP is adopted  a specified period after notification or appeal </a:t>
            </a:r>
            <a:r>
              <a:rPr lang="en-NZ" sz="2400" dirty="0" smtClean="0">
                <a:latin typeface="Arial" panose="020B0604020202020204" pitchFamily="34" charset="0"/>
                <a:cs typeface="Arial" panose="020B0604020202020204" pitchFamily="34" charset="0"/>
              </a:rPr>
              <a:t>resolution</a:t>
            </a:r>
            <a:endParaRPr lang="en-NZ" sz="2400" dirty="0">
              <a:latin typeface="Arial" panose="020B0604020202020204" pitchFamily="34" charset="0"/>
              <a:cs typeface="Arial" panose="020B0604020202020204" pitchFamily="34" charset="0"/>
            </a:endParaRPr>
          </a:p>
          <a:p>
            <a:pPr marL="717550" indent="-717550">
              <a:buFont typeface="+mj-lt"/>
              <a:buAutoNum type="arabicPeriod" startAt="8"/>
            </a:pPr>
            <a:r>
              <a:rPr lang="en-NZ" sz="2400" dirty="0">
                <a:latin typeface="Arial" panose="020B0604020202020204" pitchFamily="34" charset="0"/>
                <a:cs typeface="Arial" panose="020B0604020202020204" pitchFamily="34" charset="0"/>
              </a:rPr>
              <a:t>Formal public notice of the LAP adoption </a:t>
            </a:r>
            <a:r>
              <a:rPr lang="en-NZ" sz="2400" dirty="0" smtClean="0">
                <a:latin typeface="Arial" panose="020B0604020202020204" pitchFamily="34" charset="0"/>
                <a:cs typeface="Arial" panose="020B0604020202020204" pitchFamily="34" charset="0"/>
              </a:rPr>
              <a:t>is given</a:t>
            </a:r>
            <a:endParaRPr lang="en-NZ" sz="2400" dirty="0">
              <a:latin typeface="Arial" panose="020B0604020202020204" pitchFamily="34" charset="0"/>
              <a:cs typeface="Arial" panose="020B0604020202020204" pitchFamily="34" charset="0"/>
            </a:endParaRPr>
          </a:p>
          <a:p>
            <a:pPr marL="717550" indent="-717550">
              <a:buFont typeface="+mj-lt"/>
              <a:buAutoNum type="arabicPeriod" startAt="8"/>
            </a:pPr>
            <a:r>
              <a:rPr lang="en-NZ" sz="2400" dirty="0">
                <a:latin typeface="Arial" panose="020B0604020202020204" pitchFamily="34" charset="0"/>
                <a:cs typeface="Arial" panose="020B0604020202020204" pitchFamily="34" charset="0"/>
              </a:rPr>
              <a:t>Bring LAP into force on a day stated by resolution of Council</a:t>
            </a:r>
          </a:p>
          <a:p>
            <a:pPr marL="717550" indent="-717550">
              <a:buFont typeface="+mj-lt"/>
              <a:buAutoNum type="arabicPeriod" startAt="8"/>
            </a:pPr>
            <a:r>
              <a:rPr lang="en-NZ" sz="2400" dirty="0" smtClean="0">
                <a:latin typeface="Arial" panose="020B0604020202020204" pitchFamily="34" charset="0"/>
                <a:cs typeface="Arial" panose="020B0604020202020204" pitchFamily="34" charset="0"/>
              </a:rPr>
              <a:t>Finally</a:t>
            </a:r>
            <a:r>
              <a:rPr lang="en-NZ" sz="2400" dirty="0">
                <a:latin typeface="Arial" panose="020B0604020202020204" pitchFamily="34" charset="0"/>
                <a:cs typeface="Arial" panose="020B0604020202020204" pitchFamily="34" charset="0"/>
              </a:rPr>
              <a:t>, provide the licencing authority with a copy of the LAP in force.</a:t>
            </a:r>
          </a:p>
          <a:p>
            <a:pPr marL="0" indent="0">
              <a:buNone/>
            </a:pPr>
            <a:endParaRPr lang="en-NZ" dirty="0" smtClean="0"/>
          </a:p>
        </p:txBody>
      </p:sp>
      <p:sp>
        <p:nvSpPr>
          <p:cNvPr id="4" name="Footer Placeholder 3"/>
          <p:cNvSpPr>
            <a:spLocks noGrp="1"/>
          </p:cNvSpPr>
          <p:nvPr>
            <p:ph type="ftr" sz="quarter" idx="11"/>
          </p:nvPr>
        </p:nvSpPr>
        <p:spPr>
          <a:xfrm>
            <a:off x="432758" y="6171405"/>
            <a:ext cx="1974011" cy="365125"/>
          </a:xfrm>
        </p:spPr>
        <p:txBody>
          <a:bodyPr/>
          <a:lstStyle/>
          <a:p>
            <a:r>
              <a:rPr lang="en-NZ" sz="1400" i="1" dirty="0" smtClean="0">
                <a:solidFill>
                  <a:schemeClr val="accent1">
                    <a:lumMod val="75000"/>
                  </a:schemeClr>
                </a:solidFill>
                <a:latin typeface="Calibri" panose="020F0502020204030204" pitchFamily="34" charset="0"/>
              </a:rPr>
              <a:t>“Making Tasman Great”</a:t>
            </a:r>
            <a:endParaRPr lang="en-NZ" sz="1400" i="1" dirty="0">
              <a:solidFill>
                <a:schemeClr val="accent1">
                  <a:lumMod val="75000"/>
                </a:schemeClr>
              </a:solidFill>
              <a:latin typeface="Calibri" panose="020F0502020204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0422" y="5904054"/>
            <a:ext cx="3297122" cy="899825"/>
          </a:xfrm>
          <a:prstGeom prst="rect">
            <a:avLst/>
          </a:prstGeom>
        </p:spPr>
      </p:pic>
    </p:spTree>
    <p:extLst>
      <p:ext uri="{BB962C8B-B14F-4D97-AF65-F5344CB8AC3E}">
        <p14:creationId xmlns:p14="http://schemas.microsoft.com/office/powerpoint/2010/main" val="12598517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3917"/>
            <a:ext cx="10515600" cy="963343"/>
          </a:xfrm>
        </p:spPr>
        <p:txBody>
          <a:bodyPr>
            <a:normAutofit/>
          </a:bodyPr>
          <a:lstStyle/>
          <a:p>
            <a:r>
              <a:rPr lang="en-NZ" sz="3200" b="1" dirty="0">
                <a:solidFill>
                  <a:schemeClr val="accent1">
                    <a:lumMod val="75000"/>
                  </a:schemeClr>
                </a:solidFill>
                <a:latin typeface="Arial" panose="020B0604020202020204" pitchFamily="34" charset="0"/>
                <a:cs typeface="Arial" panose="020B0604020202020204" pitchFamily="34" charset="0"/>
              </a:rPr>
              <a:t>Technical issues around process continued </a:t>
            </a:r>
          </a:p>
        </p:txBody>
      </p:sp>
      <p:sp>
        <p:nvSpPr>
          <p:cNvPr id="3" name="Content Placeholder 2"/>
          <p:cNvSpPr>
            <a:spLocks noGrp="1"/>
          </p:cNvSpPr>
          <p:nvPr>
            <p:ph idx="1"/>
          </p:nvPr>
        </p:nvSpPr>
        <p:spPr>
          <a:xfrm>
            <a:off x="838200" y="1816999"/>
            <a:ext cx="10515600" cy="4351338"/>
          </a:xfrm>
        </p:spPr>
        <p:txBody>
          <a:bodyPr>
            <a:normAutofit/>
          </a:bodyPr>
          <a:lstStyle/>
          <a:p>
            <a:r>
              <a:rPr lang="en-NZ" sz="2200" dirty="0" smtClean="0">
                <a:latin typeface="Arial" panose="020B0604020202020204" pitchFamily="34" charset="0"/>
                <a:cs typeface="Arial" panose="020B0604020202020204" pitchFamily="34" charset="0"/>
              </a:rPr>
              <a:t>The Council </a:t>
            </a:r>
            <a:r>
              <a:rPr lang="en-NZ" sz="2200" dirty="0">
                <a:latin typeface="Arial" panose="020B0604020202020204" pitchFamily="34" charset="0"/>
                <a:cs typeface="Arial" panose="020B0604020202020204" pitchFamily="34" charset="0"/>
              </a:rPr>
              <a:t>is obliged to complete a review of its LAP no later than six years after it came into force on 14 March 2015.</a:t>
            </a:r>
          </a:p>
          <a:p>
            <a:r>
              <a:rPr lang="en-NZ" sz="2200" dirty="0">
                <a:latin typeface="Arial" panose="020B0604020202020204" pitchFamily="34" charset="0"/>
                <a:cs typeface="Arial" panose="020B0604020202020204" pitchFamily="34" charset="0"/>
              </a:rPr>
              <a:t>In reviewing the LAP, the Act requires we use the special consultative procedure.</a:t>
            </a:r>
          </a:p>
          <a:p>
            <a:r>
              <a:rPr lang="en-NZ" sz="2200" dirty="0">
                <a:latin typeface="Arial" panose="020B0604020202020204" pitchFamily="34" charset="0"/>
                <a:cs typeface="Arial" panose="020B0604020202020204" pitchFamily="34" charset="0"/>
              </a:rPr>
              <a:t>We know from both the Act and legal precedent established through the defence of the appeal of our PLAP, that the process required to make or alter an LAP must keep in mind the words of ARLA Judge Hole as follows</a:t>
            </a:r>
            <a:r>
              <a:rPr lang="en-NZ" sz="2600" dirty="0">
                <a:latin typeface="Arial" panose="020B0604020202020204" pitchFamily="34" charset="0"/>
                <a:cs typeface="Arial" panose="020B0604020202020204" pitchFamily="34" charset="0"/>
              </a:rPr>
              <a:t>: </a:t>
            </a:r>
          </a:p>
          <a:p>
            <a:pPr lvl="1"/>
            <a:r>
              <a:rPr lang="en-NZ" sz="2200" i="1" dirty="0">
                <a:latin typeface="Arial" panose="020B0604020202020204" pitchFamily="34" charset="0"/>
                <a:cs typeface="Arial" panose="020B0604020202020204" pitchFamily="34" charset="0"/>
              </a:rPr>
              <a:t>    “…a local policy prepared by local people who know and understand the </a:t>
            </a:r>
            <a:r>
              <a:rPr lang="en-NZ" sz="2200" i="1" dirty="0" smtClean="0">
                <a:latin typeface="Arial" panose="020B0604020202020204" pitchFamily="34" charset="0"/>
                <a:cs typeface="Arial" panose="020B0604020202020204" pitchFamily="34" charset="0"/>
              </a:rPr>
              <a:t>		local </a:t>
            </a:r>
            <a:r>
              <a:rPr lang="en-NZ" sz="2200" i="1" dirty="0">
                <a:latin typeface="Arial" panose="020B0604020202020204" pitchFamily="34" charset="0"/>
                <a:cs typeface="Arial" panose="020B0604020202020204" pitchFamily="34" charset="0"/>
              </a:rPr>
              <a:t>problems in </a:t>
            </a:r>
            <a:r>
              <a:rPr lang="en-NZ" sz="2200" i="1" dirty="0" smtClean="0">
                <a:latin typeface="Arial" panose="020B0604020202020204" pitchFamily="34" charset="0"/>
                <a:cs typeface="Arial" panose="020B0604020202020204" pitchFamily="34" charset="0"/>
              </a:rPr>
              <a:t>their </a:t>
            </a:r>
            <a:r>
              <a:rPr lang="en-NZ" sz="2200" i="1" dirty="0">
                <a:latin typeface="Arial" panose="020B0604020202020204" pitchFamily="34" charset="0"/>
                <a:cs typeface="Arial" panose="020B0604020202020204" pitchFamily="34" charset="0"/>
              </a:rPr>
              <a:t>locality.”</a:t>
            </a:r>
          </a:p>
          <a:p>
            <a:pPr lvl="1"/>
            <a:r>
              <a:rPr lang="en-NZ" sz="2200" i="1" dirty="0">
                <a:latin typeface="Arial" panose="020B0604020202020204" pitchFamily="34" charset="0"/>
                <a:cs typeface="Arial" panose="020B0604020202020204" pitchFamily="34" charset="0"/>
              </a:rPr>
              <a:t>   “… evidence of research undertaken in other countries or even on a </a:t>
            </a:r>
            <a:r>
              <a:rPr lang="en-NZ" sz="2200" i="1" dirty="0" smtClean="0">
                <a:latin typeface="Arial" panose="020B0604020202020204" pitchFamily="34" charset="0"/>
                <a:cs typeface="Arial" panose="020B0604020202020204" pitchFamily="34" charset="0"/>
              </a:rPr>
              <a:t>	national </a:t>
            </a:r>
            <a:r>
              <a:rPr lang="en-NZ" sz="2200" i="1" dirty="0">
                <a:latin typeface="Arial" panose="020B0604020202020204" pitchFamily="34" charset="0"/>
                <a:cs typeface="Arial" panose="020B0604020202020204" pitchFamily="34" charset="0"/>
              </a:rPr>
              <a:t>basis in New </a:t>
            </a:r>
            <a:r>
              <a:rPr lang="en-NZ" sz="2200" i="1" dirty="0" smtClean="0">
                <a:latin typeface="Arial" panose="020B0604020202020204" pitchFamily="34" charset="0"/>
                <a:cs typeface="Arial" panose="020B0604020202020204" pitchFamily="34" charset="0"/>
              </a:rPr>
              <a:t>Zealand</a:t>
            </a:r>
            <a:r>
              <a:rPr lang="en-NZ" sz="2200" i="1" dirty="0">
                <a:latin typeface="Arial" panose="020B0604020202020204" pitchFamily="34" charset="0"/>
                <a:cs typeface="Arial" panose="020B0604020202020204" pitchFamily="34" charset="0"/>
              </a:rPr>
              <a:t>, is unlikely to be of assistance …”</a:t>
            </a:r>
          </a:p>
          <a:p>
            <a:pPr lvl="1"/>
            <a:r>
              <a:rPr lang="en-NZ" sz="2200" i="1" dirty="0">
                <a:latin typeface="Arial" panose="020B0604020202020204" pitchFamily="34" charset="0"/>
                <a:cs typeface="Arial" panose="020B0604020202020204" pitchFamily="34" charset="0"/>
              </a:rPr>
              <a:t>   “…national or international research evidence needs to have a connection </a:t>
            </a:r>
            <a:r>
              <a:rPr lang="en-NZ" sz="2200" i="1" dirty="0" smtClean="0">
                <a:latin typeface="Arial" panose="020B0604020202020204" pitchFamily="34" charset="0"/>
                <a:cs typeface="Arial" panose="020B0604020202020204" pitchFamily="34" charset="0"/>
              </a:rPr>
              <a:t>	with </a:t>
            </a:r>
            <a:r>
              <a:rPr lang="en-NZ" sz="2200" i="1" dirty="0">
                <a:latin typeface="Arial" panose="020B0604020202020204" pitchFamily="34" charset="0"/>
                <a:cs typeface="Arial" panose="020B0604020202020204" pitchFamily="34" charset="0"/>
              </a:rPr>
              <a:t>what occurs in the district … it is the local issues that are relevant.”   </a:t>
            </a:r>
          </a:p>
          <a:p>
            <a:pPr marL="0" indent="0">
              <a:buNone/>
            </a:pPr>
            <a:endParaRPr lang="en-NZ" dirty="0"/>
          </a:p>
        </p:txBody>
      </p:sp>
      <p:sp>
        <p:nvSpPr>
          <p:cNvPr id="4" name="Footer Placeholder 3"/>
          <p:cNvSpPr>
            <a:spLocks noGrp="1"/>
          </p:cNvSpPr>
          <p:nvPr>
            <p:ph type="ftr" sz="quarter" idx="11"/>
          </p:nvPr>
        </p:nvSpPr>
        <p:spPr>
          <a:xfrm>
            <a:off x="432758" y="6171405"/>
            <a:ext cx="1974011" cy="365125"/>
          </a:xfrm>
        </p:spPr>
        <p:txBody>
          <a:bodyPr/>
          <a:lstStyle/>
          <a:p>
            <a:r>
              <a:rPr lang="en-NZ" sz="1400" i="1" dirty="0" smtClean="0">
                <a:solidFill>
                  <a:schemeClr val="accent1">
                    <a:lumMod val="75000"/>
                  </a:schemeClr>
                </a:solidFill>
                <a:latin typeface="Calibri" panose="020F0502020204030204" pitchFamily="34" charset="0"/>
              </a:rPr>
              <a:t>“Making Tasman Great”</a:t>
            </a:r>
            <a:endParaRPr lang="en-NZ" sz="1400" i="1" dirty="0">
              <a:solidFill>
                <a:schemeClr val="accent1">
                  <a:lumMod val="75000"/>
                </a:schemeClr>
              </a:solidFill>
              <a:latin typeface="Calibri" panose="020F0502020204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0422" y="5904054"/>
            <a:ext cx="3297122" cy="899825"/>
          </a:xfrm>
          <a:prstGeom prst="rect">
            <a:avLst/>
          </a:prstGeom>
        </p:spPr>
      </p:pic>
    </p:spTree>
    <p:extLst>
      <p:ext uri="{BB962C8B-B14F-4D97-AF65-F5344CB8AC3E}">
        <p14:creationId xmlns:p14="http://schemas.microsoft.com/office/powerpoint/2010/main" val="22957223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3917"/>
            <a:ext cx="10515600" cy="963343"/>
          </a:xfrm>
        </p:spPr>
        <p:txBody>
          <a:bodyPr>
            <a:noAutofit/>
          </a:bodyPr>
          <a:lstStyle/>
          <a:p>
            <a:r>
              <a:rPr lang="en-NZ" sz="3200" b="1" dirty="0">
                <a:solidFill>
                  <a:schemeClr val="accent1">
                    <a:lumMod val="75000"/>
                  </a:schemeClr>
                </a:solidFill>
                <a:latin typeface="Arial" panose="020B0604020202020204" pitchFamily="34" charset="0"/>
                <a:cs typeface="Arial" panose="020B0604020202020204" pitchFamily="34" charset="0"/>
              </a:rPr>
              <a:t>Evidence of Alcohol related harm as a driver of change</a:t>
            </a:r>
          </a:p>
        </p:txBody>
      </p:sp>
      <p:sp>
        <p:nvSpPr>
          <p:cNvPr id="3" name="Content Placeholder 2"/>
          <p:cNvSpPr>
            <a:spLocks noGrp="1"/>
          </p:cNvSpPr>
          <p:nvPr>
            <p:ph idx="1"/>
          </p:nvPr>
        </p:nvSpPr>
        <p:spPr>
          <a:xfrm>
            <a:off x="838200" y="1816999"/>
            <a:ext cx="10515600" cy="4351338"/>
          </a:xfrm>
        </p:spPr>
        <p:txBody>
          <a:bodyPr>
            <a:normAutofit fontScale="25000" lnSpcReduction="20000"/>
          </a:bodyPr>
          <a:lstStyle/>
          <a:p>
            <a:pPr>
              <a:lnSpc>
                <a:spcPct val="120000"/>
              </a:lnSpc>
            </a:pPr>
            <a:r>
              <a:rPr lang="en-NZ" sz="7200" dirty="0">
                <a:latin typeface="Arial" panose="020B0604020202020204" pitchFamily="34" charset="0"/>
                <a:cs typeface="Arial" panose="020B0604020202020204" pitchFamily="34" charset="0"/>
              </a:rPr>
              <a:t>As well as other related information, the “…nature and severity of the alcohol-related harm arising in the district” is a key feature that must be considered when making </a:t>
            </a:r>
            <a:r>
              <a:rPr lang="en-NZ" sz="7200" dirty="0" smtClean="0">
                <a:latin typeface="Arial" panose="020B0604020202020204" pitchFamily="34" charset="0"/>
                <a:cs typeface="Arial" panose="020B0604020202020204" pitchFamily="34" charset="0"/>
              </a:rPr>
              <a:t>a </a:t>
            </a:r>
            <a:r>
              <a:rPr lang="en-NZ" sz="7200" dirty="0">
                <a:latin typeface="Arial" panose="020B0604020202020204" pitchFamily="34" charset="0"/>
                <a:cs typeface="Arial" panose="020B0604020202020204" pitchFamily="34" charset="0"/>
              </a:rPr>
              <a:t>LAP.</a:t>
            </a:r>
          </a:p>
          <a:p>
            <a:pPr>
              <a:lnSpc>
                <a:spcPct val="120000"/>
              </a:lnSpc>
            </a:pPr>
            <a:r>
              <a:rPr lang="en-NZ" sz="7200" dirty="0">
                <a:latin typeface="Arial" panose="020B0604020202020204" pitchFamily="34" charset="0"/>
                <a:cs typeface="Arial" panose="020B0604020202020204" pitchFamily="34" charset="0"/>
              </a:rPr>
              <a:t>Our regulatory partners, NZ Police and the Medical Officer of Health (MOH), have both been </a:t>
            </a:r>
            <a:r>
              <a:rPr lang="en-NZ" sz="7200" dirty="0" smtClean="0">
                <a:latin typeface="Arial" panose="020B0604020202020204" pitchFamily="34" charset="0"/>
                <a:cs typeface="Arial" panose="020B0604020202020204" pitchFamily="34" charset="0"/>
              </a:rPr>
              <a:t>asked</a:t>
            </a:r>
            <a:r>
              <a:rPr lang="en-NZ" sz="7200" dirty="0">
                <a:latin typeface="Arial" panose="020B0604020202020204" pitchFamily="34" charset="0"/>
                <a:cs typeface="Arial" panose="020B0604020202020204" pitchFamily="34" charset="0"/>
              </a:rPr>
              <a:t>: </a:t>
            </a:r>
            <a:r>
              <a:rPr lang="en-NZ" sz="7200" i="1" dirty="0">
                <a:latin typeface="Arial" panose="020B0604020202020204" pitchFamily="34" charset="0"/>
                <a:cs typeface="Arial" panose="020B0604020202020204" pitchFamily="34" charset="0"/>
              </a:rPr>
              <a:t>“Is there evidence that you can provide that may influence a change to the existing Tasman District Local Alcohol Policy?”</a:t>
            </a:r>
          </a:p>
          <a:p>
            <a:pPr>
              <a:lnSpc>
                <a:spcPct val="120000"/>
              </a:lnSpc>
            </a:pPr>
            <a:r>
              <a:rPr lang="en-NZ" sz="7200" dirty="0">
                <a:latin typeface="Arial" panose="020B0604020202020204" pitchFamily="34" charset="0"/>
                <a:cs typeface="Arial" panose="020B0604020202020204" pitchFamily="34" charset="0"/>
              </a:rPr>
              <a:t>The MOH has responded</a:t>
            </a:r>
            <a:r>
              <a:rPr lang="en-NZ" sz="7200" i="1" dirty="0">
                <a:latin typeface="Arial" panose="020B0604020202020204" pitchFamily="34" charset="0"/>
                <a:cs typeface="Arial" panose="020B0604020202020204" pitchFamily="34" charset="0"/>
              </a:rPr>
              <a:t> “…</a:t>
            </a:r>
            <a:r>
              <a:rPr lang="en-NZ" sz="7200" dirty="0">
                <a:latin typeface="Arial" panose="020B0604020202020204" pitchFamily="34" charset="0"/>
                <a:cs typeface="Arial" panose="020B0604020202020204" pitchFamily="34" charset="0"/>
              </a:rPr>
              <a:t>there is no new evidence at this time to prompt a change to the LAP…”</a:t>
            </a:r>
          </a:p>
          <a:p>
            <a:pPr>
              <a:lnSpc>
                <a:spcPct val="120000"/>
              </a:lnSpc>
            </a:pPr>
            <a:r>
              <a:rPr lang="en-NZ" sz="7200" dirty="0">
                <a:latin typeface="Arial" panose="020B0604020202020204" pitchFamily="34" charset="0"/>
                <a:cs typeface="Arial" panose="020B0604020202020204" pitchFamily="34" charset="0"/>
              </a:rPr>
              <a:t>The Police have advised:</a:t>
            </a:r>
          </a:p>
          <a:p>
            <a:pPr lvl="1">
              <a:lnSpc>
                <a:spcPct val="170000"/>
              </a:lnSpc>
              <a:spcBef>
                <a:spcPts val="1200"/>
              </a:spcBef>
              <a:spcAft>
                <a:spcPts val="600"/>
              </a:spcAft>
            </a:pPr>
            <a:r>
              <a:rPr lang="en-NZ" sz="7200" i="1" dirty="0" smtClean="0">
                <a:latin typeface="Arial" panose="020B0604020202020204" pitchFamily="34" charset="0"/>
                <a:cs typeface="Arial" panose="020B0604020202020204" pitchFamily="34" charset="0"/>
              </a:rPr>
              <a:t>“…</a:t>
            </a:r>
            <a:r>
              <a:rPr lang="en-NZ" sz="7200" i="1" dirty="0">
                <a:latin typeface="Arial" panose="020B0604020202020204" pitchFamily="34" charset="0"/>
                <a:cs typeface="Arial" panose="020B0604020202020204" pitchFamily="34" charset="0"/>
              </a:rPr>
              <a:t>a significant reduction in </a:t>
            </a:r>
            <a:r>
              <a:rPr lang="en-NZ" sz="7200" i="1" dirty="0" smtClean="0">
                <a:latin typeface="Arial" panose="020B0604020202020204" pitchFamily="34" charset="0"/>
                <a:cs typeface="Arial" panose="020B0604020202020204" pitchFamily="34" charset="0"/>
              </a:rPr>
              <a:t>alcohol-related </a:t>
            </a:r>
            <a:r>
              <a:rPr lang="en-NZ" sz="7200" i="1" dirty="0">
                <a:latin typeface="Arial" panose="020B0604020202020204" pitchFamily="34" charset="0"/>
                <a:cs typeface="Arial" panose="020B0604020202020204" pitchFamily="34" charset="0"/>
              </a:rPr>
              <a:t>offence/incidents since the introduction of the LAP.” </a:t>
            </a:r>
          </a:p>
          <a:p>
            <a:pPr lvl="1">
              <a:lnSpc>
                <a:spcPct val="170000"/>
              </a:lnSpc>
              <a:spcBef>
                <a:spcPts val="1200"/>
              </a:spcBef>
              <a:spcAft>
                <a:spcPts val="600"/>
              </a:spcAft>
            </a:pPr>
            <a:r>
              <a:rPr lang="en-NZ" sz="7200" i="1" dirty="0" smtClean="0">
                <a:latin typeface="Arial" panose="020B0604020202020204" pitchFamily="34" charset="0"/>
                <a:cs typeface="Arial" panose="020B0604020202020204" pitchFamily="34" charset="0"/>
              </a:rPr>
              <a:t>“</a:t>
            </a:r>
            <a:r>
              <a:rPr lang="en-NZ" sz="7200" i="1" dirty="0">
                <a:latin typeface="Arial" panose="020B0604020202020204" pitchFamily="34" charset="0"/>
                <a:cs typeface="Arial" panose="020B0604020202020204" pitchFamily="34" charset="0"/>
              </a:rPr>
              <a:t>Nelson Bays Police recommend the Tasman District Council Local Alcohol Policy is continued without change.”</a:t>
            </a:r>
          </a:p>
          <a:p>
            <a:pPr marL="0" indent="0">
              <a:buNone/>
            </a:pPr>
            <a:endParaRPr lang="en-NZ" dirty="0"/>
          </a:p>
        </p:txBody>
      </p:sp>
      <p:sp>
        <p:nvSpPr>
          <p:cNvPr id="4" name="Footer Placeholder 3"/>
          <p:cNvSpPr>
            <a:spLocks noGrp="1"/>
          </p:cNvSpPr>
          <p:nvPr>
            <p:ph type="ftr" sz="quarter" idx="11"/>
          </p:nvPr>
        </p:nvSpPr>
        <p:spPr>
          <a:xfrm>
            <a:off x="432758" y="6171405"/>
            <a:ext cx="1974011" cy="365125"/>
          </a:xfrm>
        </p:spPr>
        <p:txBody>
          <a:bodyPr/>
          <a:lstStyle/>
          <a:p>
            <a:r>
              <a:rPr lang="en-NZ" sz="1400" i="1" dirty="0" smtClean="0">
                <a:solidFill>
                  <a:schemeClr val="accent1">
                    <a:lumMod val="75000"/>
                  </a:schemeClr>
                </a:solidFill>
                <a:latin typeface="Calibri" panose="020F0502020204030204" pitchFamily="34" charset="0"/>
              </a:rPr>
              <a:t>“Making Tasman Great”</a:t>
            </a:r>
            <a:endParaRPr lang="en-NZ" sz="1400" i="1" dirty="0">
              <a:solidFill>
                <a:schemeClr val="accent1">
                  <a:lumMod val="75000"/>
                </a:schemeClr>
              </a:solidFill>
              <a:latin typeface="Calibri" panose="020F0502020204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0422" y="5904054"/>
            <a:ext cx="3297122" cy="899825"/>
          </a:xfrm>
          <a:prstGeom prst="rect">
            <a:avLst/>
          </a:prstGeom>
        </p:spPr>
      </p:pic>
    </p:spTree>
    <p:extLst>
      <p:ext uri="{BB962C8B-B14F-4D97-AF65-F5344CB8AC3E}">
        <p14:creationId xmlns:p14="http://schemas.microsoft.com/office/powerpoint/2010/main" val="31293702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3917"/>
            <a:ext cx="10515600" cy="963343"/>
          </a:xfrm>
        </p:spPr>
        <p:txBody>
          <a:bodyPr>
            <a:normAutofit/>
          </a:bodyPr>
          <a:lstStyle/>
          <a:p>
            <a:r>
              <a:rPr lang="en-NZ" sz="3200" b="1" dirty="0">
                <a:solidFill>
                  <a:schemeClr val="accent1">
                    <a:lumMod val="75000"/>
                  </a:schemeClr>
                </a:solidFill>
                <a:latin typeface="Arial" panose="020B0604020202020204" pitchFamily="34" charset="0"/>
                <a:cs typeface="Arial" panose="020B0604020202020204" pitchFamily="34" charset="0"/>
              </a:rPr>
              <a:t>Rewrite </a:t>
            </a:r>
            <a:r>
              <a:rPr lang="en-NZ" sz="3200" b="1" dirty="0" smtClean="0">
                <a:solidFill>
                  <a:schemeClr val="accent1">
                    <a:lumMod val="75000"/>
                  </a:schemeClr>
                </a:solidFill>
                <a:latin typeface="Arial" panose="020B0604020202020204" pitchFamily="34" charset="0"/>
                <a:cs typeface="Arial" panose="020B0604020202020204" pitchFamily="34" charset="0"/>
              </a:rPr>
              <a:t>versus </a:t>
            </a:r>
            <a:r>
              <a:rPr lang="en-NZ" sz="3200" b="1" dirty="0">
                <a:solidFill>
                  <a:schemeClr val="accent1">
                    <a:lumMod val="75000"/>
                  </a:schemeClr>
                </a:solidFill>
                <a:latin typeface="Arial" panose="020B0604020202020204" pitchFamily="34" charset="0"/>
                <a:cs typeface="Arial" panose="020B0604020202020204" pitchFamily="34" charset="0"/>
              </a:rPr>
              <a:t>roll over</a:t>
            </a:r>
          </a:p>
        </p:txBody>
      </p:sp>
      <p:sp>
        <p:nvSpPr>
          <p:cNvPr id="3" name="Content Placeholder 2"/>
          <p:cNvSpPr>
            <a:spLocks noGrp="1"/>
          </p:cNvSpPr>
          <p:nvPr>
            <p:ph idx="1"/>
          </p:nvPr>
        </p:nvSpPr>
        <p:spPr>
          <a:xfrm>
            <a:off x="838200" y="1587260"/>
            <a:ext cx="10515600" cy="4351338"/>
          </a:xfrm>
        </p:spPr>
        <p:txBody>
          <a:bodyPr>
            <a:normAutofit/>
          </a:bodyPr>
          <a:lstStyle/>
          <a:p>
            <a:pPr marL="0" indent="0">
              <a:lnSpc>
                <a:spcPct val="100000"/>
              </a:lnSpc>
              <a:buNone/>
            </a:pPr>
            <a:r>
              <a:rPr lang="en-NZ" sz="2400" dirty="0" smtClean="0">
                <a:latin typeface="Arial" panose="020B0604020202020204" pitchFamily="34" charset="0"/>
                <a:cs typeface="Arial" panose="020B0604020202020204" pitchFamily="34" charset="0"/>
              </a:rPr>
              <a:t>The </a:t>
            </a:r>
            <a:r>
              <a:rPr lang="en-NZ" sz="2400" dirty="0">
                <a:latin typeface="Arial" panose="020B0604020202020204" pitchFamily="34" charset="0"/>
                <a:cs typeface="Arial" panose="020B0604020202020204" pitchFamily="34" charset="0"/>
              </a:rPr>
              <a:t>LAP is not a perfect document. The area that would most benefit </a:t>
            </a:r>
            <a:r>
              <a:rPr lang="en-NZ" sz="2400" dirty="0" smtClean="0">
                <a:latin typeface="Arial" panose="020B0604020202020204" pitchFamily="34" charset="0"/>
                <a:cs typeface="Arial" panose="020B0604020202020204" pitchFamily="34" charset="0"/>
              </a:rPr>
              <a:t>from a </a:t>
            </a:r>
            <a:r>
              <a:rPr lang="en-NZ" sz="2400" dirty="0">
                <a:latin typeface="Arial" panose="020B0604020202020204" pitchFamily="34" charset="0"/>
                <a:cs typeface="Arial" panose="020B0604020202020204" pitchFamily="34" charset="0"/>
              </a:rPr>
              <a:t>review is:</a:t>
            </a:r>
          </a:p>
          <a:p>
            <a:pPr>
              <a:lnSpc>
                <a:spcPct val="100000"/>
              </a:lnSpc>
            </a:pPr>
            <a:r>
              <a:rPr lang="en-NZ" sz="2400" dirty="0">
                <a:latin typeface="Arial" panose="020B0604020202020204" pitchFamily="34" charset="0"/>
                <a:cs typeface="Arial" panose="020B0604020202020204" pitchFamily="34" charset="0"/>
              </a:rPr>
              <a:t>The </a:t>
            </a:r>
            <a:r>
              <a:rPr lang="en-NZ" sz="2400" dirty="0" smtClean="0">
                <a:latin typeface="Arial" panose="020B0604020202020204" pitchFamily="34" charset="0"/>
                <a:cs typeface="Arial" panose="020B0604020202020204" pitchFamily="34" charset="0"/>
              </a:rPr>
              <a:t>restriction </a:t>
            </a:r>
            <a:r>
              <a:rPr lang="en-NZ" sz="2400" dirty="0">
                <a:latin typeface="Arial" panose="020B0604020202020204" pitchFamily="34" charset="0"/>
                <a:cs typeface="Arial" panose="020B0604020202020204" pitchFamily="34" charset="0"/>
              </a:rPr>
              <a:t>on the location of </a:t>
            </a:r>
            <a:r>
              <a:rPr lang="en-NZ" sz="2400" dirty="0" smtClean="0">
                <a:latin typeface="Arial" panose="020B0604020202020204" pitchFamily="34" charset="0"/>
                <a:cs typeface="Arial" panose="020B0604020202020204" pitchFamily="34" charset="0"/>
              </a:rPr>
              <a:t>off-licence </a:t>
            </a:r>
            <a:r>
              <a:rPr lang="en-NZ" sz="2400" dirty="0">
                <a:latin typeface="Arial" panose="020B0604020202020204" pitchFamily="34" charset="0"/>
                <a:cs typeface="Arial" panose="020B0604020202020204" pitchFamily="34" charset="0"/>
              </a:rPr>
              <a:t>businesses reinforces the TRMP provisions. However, planners can provide exemption from the need to seek a resource consent when it is a technical breach, but effects are no more than what is permitted and </a:t>
            </a:r>
            <a:r>
              <a:rPr lang="en-NZ" sz="2400" dirty="0" smtClean="0">
                <a:latin typeface="Arial" panose="020B0604020202020204" pitchFamily="34" charset="0"/>
                <a:cs typeface="Arial" panose="020B0604020202020204" pitchFamily="34" charset="0"/>
              </a:rPr>
              <a:t>no-one </a:t>
            </a:r>
            <a:r>
              <a:rPr lang="en-NZ" sz="2400" dirty="0">
                <a:latin typeface="Arial" panose="020B0604020202020204" pitchFamily="34" charset="0"/>
                <a:cs typeface="Arial" panose="020B0604020202020204" pitchFamily="34" charset="0"/>
              </a:rPr>
              <a:t>is affected. The LAP offers no such exemption</a:t>
            </a:r>
            <a:r>
              <a:rPr lang="en-NZ" sz="2400" dirty="0" smtClean="0">
                <a:latin typeface="Arial" panose="020B0604020202020204" pitchFamily="34" charset="0"/>
                <a:cs typeface="Arial" panose="020B0604020202020204" pitchFamily="34" charset="0"/>
              </a:rPr>
              <a:t>.</a:t>
            </a:r>
            <a:endParaRPr lang="en-NZ" dirty="0">
              <a:latin typeface="Arial" panose="020B0604020202020204" pitchFamily="34" charset="0"/>
              <a:cs typeface="Arial" panose="020B0604020202020204" pitchFamily="34" charset="0"/>
            </a:endParaRPr>
          </a:p>
          <a:p>
            <a:pPr>
              <a:lnSpc>
                <a:spcPct val="100000"/>
              </a:lnSpc>
            </a:pPr>
            <a:r>
              <a:rPr lang="en-NZ" sz="2400" dirty="0">
                <a:latin typeface="Arial" panose="020B0604020202020204" pitchFamily="34" charset="0"/>
                <a:cs typeface="Arial" panose="020B0604020202020204" pitchFamily="34" charset="0"/>
              </a:rPr>
              <a:t>Public consultation may reveal desires from the community or business interests to make changes to the LAP. Any change would need to be supported by the necessary hard evidence.</a:t>
            </a:r>
          </a:p>
          <a:p>
            <a:pPr marL="0" indent="0">
              <a:buNone/>
            </a:pPr>
            <a:endParaRPr lang="en-NZ" dirty="0"/>
          </a:p>
        </p:txBody>
      </p:sp>
      <p:sp>
        <p:nvSpPr>
          <p:cNvPr id="4" name="Footer Placeholder 3"/>
          <p:cNvSpPr>
            <a:spLocks noGrp="1"/>
          </p:cNvSpPr>
          <p:nvPr>
            <p:ph type="ftr" sz="quarter" idx="11"/>
          </p:nvPr>
        </p:nvSpPr>
        <p:spPr>
          <a:xfrm>
            <a:off x="432758" y="6171405"/>
            <a:ext cx="1974011" cy="365125"/>
          </a:xfrm>
        </p:spPr>
        <p:txBody>
          <a:bodyPr/>
          <a:lstStyle/>
          <a:p>
            <a:r>
              <a:rPr lang="en-NZ" sz="1400" i="1" dirty="0" smtClean="0">
                <a:solidFill>
                  <a:schemeClr val="accent1">
                    <a:lumMod val="75000"/>
                  </a:schemeClr>
                </a:solidFill>
                <a:latin typeface="Calibri" panose="020F0502020204030204" pitchFamily="34" charset="0"/>
              </a:rPr>
              <a:t>“Making Tasman Great”</a:t>
            </a:r>
            <a:endParaRPr lang="en-NZ" sz="1400" i="1" dirty="0">
              <a:solidFill>
                <a:schemeClr val="accent1">
                  <a:lumMod val="75000"/>
                </a:schemeClr>
              </a:solidFill>
              <a:latin typeface="Calibri" panose="020F0502020204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0422" y="5904054"/>
            <a:ext cx="3297122" cy="899825"/>
          </a:xfrm>
          <a:prstGeom prst="rect">
            <a:avLst/>
          </a:prstGeom>
        </p:spPr>
      </p:pic>
    </p:spTree>
    <p:extLst>
      <p:ext uri="{BB962C8B-B14F-4D97-AF65-F5344CB8AC3E}">
        <p14:creationId xmlns:p14="http://schemas.microsoft.com/office/powerpoint/2010/main" val="32148321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3917"/>
            <a:ext cx="10515600" cy="963343"/>
          </a:xfrm>
        </p:spPr>
        <p:txBody>
          <a:bodyPr>
            <a:normAutofit/>
          </a:bodyPr>
          <a:lstStyle/>
          <a:p>
            <a:r>
              <a:rPr lang="en-NZ" sz="3200" b="1" dirty="0">
                <a:solidFill>
                  <a:schemeClr val="accent1">
                    <a:lumMod val="75000"/>
                  </a:schemeClr>
                </a:solidFill>
                <a:latin typeface="Arial" panose="020B0604020202020204" pitchFamily="34" charset="0"/>
                <a:cs typeface="Arial" panose="020B0604020202020204" pitchFamily="34" charset="0"/>
              </a:rPr>
              <a:t>Rewrite </a:t>
            </a:r>
            <a:r>
              <a:rPr lang="en-NZ" sz="3200" b="1" dirty="0" smtClean="0">
                <a:solidFill>
                  <a:schemeClr val="accent1">
                    <a:lumMod val="75000"/>
                  </a:schemeClr>
                </a:solidFill>
                <a:latin typeface="Arial" panose="020B0604020202020204" pitchFamily="34" charset="0"/>
                <a:cs typeface="Arial" panose="020B0604020202020204" pitchFamily="34" charset="0"/>
              </a:rPr>
              <a:t>versus roll-over</a:t>
            </a:r>
            <a:endParaRPr lang="en-NZ" sz="3200" b="1" dirty="0">
              <a:solidFill>
                <a:schemeClr val="accent1">
                  <a:lumMod val="75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1816999"/>
            <a:ext cx="10515600" cy="4351338"/>
          </a:xfrm>
        </p:spPr>
        <p:txBody>
          <a:bodyPr>
            <a:normAutofit fontScale="92500"/>
          </a:bodyPr>
          <a:lstStyle/>
          <a:p>
            <a:pPr>
              <a:lnSpc>
                <a:spcPct val="110000"/>
              </a:lnSpc>
            </a:pPr>
            <a:r>
              <a:rPr lang="en-NZ" dirty="0">
                <a:latin typeface="Arial" panose="020B0604020202020204" pitchFamily="34" charset="0"/>
                <a:cs typeface="Arial" panose="020B0604020202020204" pitchFamily="34" charset="0"/>
              </a:rPr>
              <a:t>Commencing consultation with the intent of rolling over the existing </a:t>
            </a:r>
            <a:r>
              <a:rPr lang="en-NZ" dirty="0" smtClean="0">
                <a:latin typeface="Arial" panose="020B0604020202020204" pitchFamily="34" charset="0"/>
                <a:cs typeface="Arial" panose="020B0604020202020204" pitchFamily="34" charset="0"/>
              </a:rPr>
              <a:t>LAP, if </a:t>
            </a:r>
            <a:r>
              <a:rPr lang="en-NZ" dirty="0">
                <a:latin typeface="Arial" panose="020B0604020202020204" pitchFamily="34" charset="0"/>
                <a:cs typeface="Arial" panose="020B0604020202020204" pitchFamily="34" charset="0"/>
              </a:rPr>
              <a:t>again supported by </a:t>
            </a:r>
            <a:r>
              <a:rPr lang="en-NZ" dirty="0" smtClean="0">
                <a:latin typeface="Arial" panose="020B0604020202020204" pitchFamily="34" charset="0"/>
                <a:cs typeface="Arial" panose="020B0604020202020204" pitchFamily="34" charset="0"/>
              </a:rPr>
              <a:t>the Council </a:t>
            </a:r>
            <a:r>
              <a:rPr lang="en-NZ" dirty="0">
                <a:latin typeface="Arial" panose="020B0604020202020204" pitchFamily="34" charset="0"/>
                <a:cs typeface="Arial" panose="020B0604020202020204" pitchFamily="34" charset="0"/>
              </a:rPr>
              <a:t>when consultation is </a:t>
            </a:r>
            <a:r>
              <a:rPr lang="en-NZ" dirty="0" smtClean="0">
                <a:latin typeface="Arial" panose="020B0604020202020204" pitchFamily="34" charset="0"/>
                <a:cs typeface="Arial" panose="020B0604020202020204" pitchFamily="34" charset="0"/>
              </a:rPr>
              <a:t>completed, will </a:t>
            </a:r>
            <a:r>
              <a:rPr lang="en-NZ" dirty="0">
                <a:latin typeface="Arial" panose="020B0604020202020204" pitchFamily="34" charset="0"/>
                <a:cs typeface="Arial" panose="020B0604020202020204" pitchFamily="34" charset="0"/>
              </a:rPr>
              <a:t>result in a relatively efficient process that offers no opportunity for appeal</a:t>
            </a:r>
            <a:r>
              <a:rPr lang="en-NZ" dirty="0" smtClean="0">
                <a:latin typeface="Arial" panose="020B0604020202020204" pitchFamily="34" charset="0"/>
                <a:cs typeface="Arial" panose="020B0604020202020204" pitchFamily="34" charset="0"/>
              </a:rPr>
              <a:t>.</a:t>
            </a:r>
            <a:endParaRPr lang="en-NZ" dirty="0">
              <a:latin typeface="Arial" panose="020B0604020202020204" pitchFamily="34" charset="0"/>
              <a:cs typeface="Arial" panose="020B0604020202020204" pitchFamily="34" charset="0"/>
            </a:endParaRPr>
          </a:p>
          <a:p>
            <a:pPr>
              <a:lnSpc>
                <a:spcPct val="110000"/>
              </a:lnSpc>
            </a:pPr>
            <a:r>
              <a:rPr lang="en-NZ" dirty="0">
                <a:latin typeface="Arial" panose="020B0604020202020204" pitchFamily="34" charset="0"/>
                <a:cs typeface="Arial" panose="020B0604020202020204" pitchFamily="34" charset="0"/>
              </a:rPr>
              <a:t>Altering the LAP in any </a:t>
            </a:r>
            <a:r>
              <a:rPr lang="en-NZ" dirty="0" smtClean="0">
                <a:latin typeface="Arial" panose="020B0604020202020204" pitchFamily="34" charset="0"/>
                <a:cs typeface="Arial" panose="020B0604020202020204" pitchFamily="34" charset="0"/>
              </a:rPr>
              <a:t>way </a:t>
            </a:r>
            <a:r>
              <a:rPr lang="en-NZ" dirty="0">
                <a:latin typeface="Arial" panose="020B0604020202020204" pitchFamily="34" charset="0"/>
                <a:cs typeface="Arial" panose="020B0604020202020204" pitchFamily="34" charset="0"/>
              </a:rPr>
              <a:t>will require us to start afresh, going through the 11 steps detailed in earlier </a:t>
            </a:r>
            <a:r>
              <a:rPr lang="en-NZ" dirty="0" smtClean="0">
                <a:latin typeface="Arial" panose="020B0604020202020204" pitchFamily="34" charset="0"/>
                <a:cs typeface="Arial" panose="020B0604020202020204" pitchFamily="34" charset="0"/>
              </a:rPr>
              <a:t>slides </a:t>
            </a:r>
            <a:r>
              <a:rPr lang="en-NZ" dirty="0">
                <a:latin typeface="Arial" panose="020B0604020202020204" pitchFamily="34" charset="0"/>
                <a:cs typeface="Arial" panose="020B0604020202020204" pitchFamily="34" charset="0"/>
              </a:rPr>
              <a:t>and running the risk of once more having to incur significant costs to defend an appeal</a:t>
            </a:r>
            <a:r>
              <a:rPr lang="en-NZ" dirty="0" smtClean="0">
                <a:latin typeface="Arial" panose="020B0604020202020204" pitchFamily="34" charset="0"/>
                <a:cs typeface="Arial" panose="020B0604020202020204" pitchFamily="34" charset="0"/>
              </a:rPr>
              <a:t>.</a:t>
            </a:r>
            <a:endParaRPr lang="en-NZ" dirty="0">
              <a:latin typeface="Arial" panose="020B0604020202020204" pitchFamily="34" charset="0"/>
              <a:cs typeface="Arial" panose="020B0604020202020204" pitchFamily="34" charset="0"/>
            </a:endParaRPr>
          </a:p>
          <a:p>
            <a:pPr>
              <a:lnSpc>
                <a:spcPct val="110000"/>
              </a:lnSpc>
            </a:pPr>
            <a:r>
              <a:rPr lang="en-NZ" dirty="0" smtClean="0">
                <a:latin typeface="Arial" panose="020B0604020202020204" pitchFamily="34" charset="0"/>
                <a:cs typeface="Arial" panose="020B0604020202020204" pitchFamily="34" charset="0"/>
              </a:rPr>
              <a:t>The staff </a:t>
            </a:r>
            <a:r>
              <a:rPr lang="en-NZ" dirty="0">
                <a:latin typeface="Arial" panose="020B0604020202020204" pitchFamily="34" charset="0"/>
                <a:cs typeface="Arial" panose="020B0604020202020204" pitchFamily="34" charset="0"/>
              </a:rPr>
              <a:t>recommendation is to commence consultation on the basis of a </a:t>
            </a:r>
            <a:r>
              <a:rPr lang="en-NZ" dirty="0" smtClean="0">
                <a:latin typeface="Arial" panose="020B0604020202020204" pitchFamily="34" charset="0"/>
                <a:cs typeface="Arial" panose="020B0604020202020204" pitchFamily="34" charset="0"/>
              </a:rPr>
              <a:t>roll-over </a:t>
            </a:r>
            <a:r>
              <a:rPr lang="en-NZ" dirty="0">
                <a:latin typeface="Arial" panose="020B0604020202020204" pitchFamily="34" charset="0"/>
                <a:cs typeface="Arial" panose="020B0604020202020204" pitchFamily="34" charset="0"/>
              </a:rPr>
              <a:t>of the existing LAP.</a:t>
            </a:r>
          </a:p>
          <a:p>
            <a:pPr marL="0" indent="0">
              <a:buNone/>
            </a:pPr>
            <a:endParaRPr lang="en-NZ" dirty="0"/>
          </a:p>
        </p:txBody>
      </p:sp>
      <p:sp>
        <p:nvSpPr>
          <p:cNvPr id="4" name="Footer Placeholder 3"/>
          <p:cNvSpPr>
            <a:spLocks noGrp="1"/>
          </p:cNvSpPr>
          <p:nvPr>
            <p:ph type="ftr" sz="quarter" idx="11"/>
          </p:nvPr>
        </p:nvSpPr>
        <p:spPr>
          <a:xfrm>
            <a:off x="432758" y="6171405"/>
            <a:ext cx="1974011" cy="365125"/>
          </a:xfrm>
        </p:spPr>
        <p:txBody>
          <a:bodyPr/>
          <a:lstStyle/>
          <a:p>
            <a:r>
              <a:rPr lang="en-NZ" sz="1400" i="1" dirty="0" smtClean="0">
                <a:solidFill>
                  <a:schemeClr val="accent1">
                    <a:lumMod val="75000"/>
                  </a:schemeClr>
                </a:solidFill>
                <a:latin typeface="Calibri" panose="020F0502020204030204" pitchFamily="34" charset="0"/>
              </a:rPr>
              <a:t>“Making Tasman Great”</a:t>
            </a:r>
            <a:endParaRPr lang="en-NZ" sz="1400" i="1" dirty="0">
              <a:solidFill>
                <a:schemeClr val="accent1">
                  <a:lumMod val="75000"/>
                </a:schemeClr>
              </a:solidFill>
              <a:latin typeface="Calibri" panose="020F0502020204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0422" y="5904054"/>
            <a:ext cx="3297122" cy="899825"/>
          </a:xfrm>
          <a:prstGeom prst="rect">
            <a:avLst/>
          </a:prstGeom>
        </p:spPr>
      </p:pic>
    </p:spTree>
    <p:extLst>
      <p:ext uri="{BB962C8B-B14F-4D97-AF65-F5344CB8AC3E}">
        <p14:creationId xmlns:p14="http://schemas.microsoft.com/office/powerpoint/2010/main" val="2128091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BA52B4A4-5E17-4B72-BF07-C3513408B11F}" vid="{B9D54544-2A2E-4C3C-BA33-F0942B3136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16FD46A03C4E846BD116D05B43D6B53" ma:contentTypeVersion="32" ma:contentTypeDescription="Create a new document." ma:contentTypeScope="" ma:versionID="dc413b16343175768fe8cb5c04d31a88">
  <xsd:schema xmlns:xsd="http://www.w3.org/2001/XMLSchema" xmlns:xs="http://www.w3.org/2001/XMLSchema" xmlns:p="http://schemas.microsoft.com/office/2006/metadata/properties" xmlns:ns2="02f5954d-0346-49d0-a2f9-44cfde7eb33b" xmlns:ns3="3ca27fc5-aa1e-4f3b-b576-3a1fce435cf1" targetNamespace="http://schemas.microsoft.com/office/2006/metadata/properties" ma:root="true" ma:fieldsID="4fb4cbe39f9b27d78378dd357df58867" ns2:_="" ns3:_="">
    <xsd:import namespace="02f5954d-0346-49d0-a2f9-44cfde7eb33b"/>
    <xsd:import namespace="3ca27fc5-aa1e-4f3b-b576-3a1fce435cf1"/>
    <xsd:element name="properties">
      <xsd:complexType>
        <xsd:sequence>
          <xsd:element name="documentManagement">
            <xsd:complexType>
              <xsd:all>
                <xsd:element ref="ns2:ee0301bbdcf847ceb8cf07ef1c635393" minOccurs="0"/>
                <xsd:element ref="ns3:TaxCatchAll" minOccurs="0"/>
                <xsd:element ref="ns2:Level1" minOccurs="0"/>
                <xsd:element ref="ns2:Level2" minOccurs="0"/>
                <xsd:element ref="ns2:Level3" minOccurs="0"/>
                <xsd:element ref="ns2:Level4" minOccurs="0"/>
                <xsd:element ref="ns2:Level5" minOccurs="0"/>
                <xsd:element ref="ns2:Level6" minOccurs="0"/>
                <xsd:element ref="ns2:Level7" minOccurs="0"/>
                <xsd:element ref="ns2:Level8" minOccurs="0"/>
                <xsd:element ref="ns2:Level9" minOccurs="0"/>
                <xsd:element ref="ns2:PublicLink" minOccurs="0"/>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SilentOneID" minOccurs="0"/>
                <xsd:element ref="ns3:SharedWithUsers" minOccurs="0"/>
                <xsd:element ref="ns3:SharedWithDetails" minOccurs="0"/>
                <xsd:element ref="ns2:WebPublished" minOccurs="0"/>
                <xsd:element ref="ns2:WebPublishedVersion" minOccurs="0"/>
                <xsd:element ref="ns2:MediaLengthInSeconds" minOccurs="0"/>
                <xsd:element ref="ns2:MediaServiceObjectDetectorVersions" minOccurs="0"/>
                <xsd:element ref="ns2:MediaServiceSearchProperties" minOccurs="0"/>
                <xsd:element ref="ns2:Up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f5954d-0346-49d0-a2f9-44cfde7eb33b" elementFormDefault="qualified">
    <xsd:import namespace="http://schemas.microsoft.com/office/2006/documentManagement/types"/>
    <xsd:import namespace="http://schemas.microsoft.com/office/infopath/2007/PartnerControls"/>
    <xsd:element name="ee0301bbdcf847ceb8cf07ef1c635393" ma:index="9" nillable="true" ma:taxonomy="true" ma:internalName="ee0301bbdcf847ceb8cf07ef1c635393" ma:taxonomyFieldName="Website" ma:displayName="Website" ma:default="" ma:fieldId="{ee0301bb-dcf8-47ce-b8cf-07ef1c635393}" ma:sspId="6cfae523-cad8-4df8-b6bc-02a5c0ed8035" ma:termSetId="42195cee-4c24-4c36-8bf4-ea48cafe772c" ma:anchorId="00000000-0000-0000-0000-000000000000" ma:open="false" ma:isKeyword="false">
      <xsd:complexType>
        <xsd:sequence>
          <xsd:element ref="pc:Terms" minOccurs="0" maxOccurs="1"/>
        </xsd:sequence>
      </xsd:complexType>
    </xsd:element>
    <xsd:element name="Level1" ma:index="11" nillable="true" ma:displayName="Level1" ma:format="Dropdown" ma:indexed="true" ma:internalName="Level1">
      <xsd:simpleType>
        <xsd:restriction base="dms:Text">
          <xsd:maxLength value="255"/>
        </xsd:restriction>
      </xsd:simpleType>
    </xsd:element>
    <xsd:element name="Level2" ma:index="12" nillable="true" ma:displayName="Level2" ma:format="Dropdown" ma:indexed="true" ma:internalName="Level2">
      <xsd:simpleType>
        <xsd:restriction base="dms:Text">
          <xsd:maxLength value="255"/>
        </xsd:restriction>
      </xsd:simpleType>
    </xsd:element>
    <xsd:element name="Level3" ma:index="13" nillable="true" ma:displayName="Level3" ma:format="Dropdown" ma:indexed="true" ma:internalName="Level3">
      <xsd:simpleType>
        <xsd:restriction base="dms:Text">
          <xsd:maxLength value="255"/>
        </xsd:restriction>
      </xsd:simpleType>
    </xsd:element>
    <xsd:element name="Level4" ma:index="14" nillable="true" ma:displayName="Level4" ma:indexed="true" ma:internalName="Level4">
      <xsd:simpleType>
        <xsd:restriction base="dms:Text">
          <xsd:maxLength value="255"/>
        </xsd:restriction>
      </xsd:simpleType>
    </xsd:element>
    <xsd:element name="Level5" ma:index="15" nillable="true" ma:displayName="Level5" ma:indexed="true" ma:internalName="Level5">
      <xsd:simpleType>
        <xsd:restriction base="dms:Text">
          <xsd:maxLength value="255"/>
        </xsd:restriction>
      </xsd:simpleType>
    </xsd:element>
    <xsd:element name="Level6" ma:index="16" nillable="true" ma:displayName="Level6" ma:internalName="Level6">
      <xsd:simpleType>
        <xsd:restriction base="dms:Text">
          <xsd:maxLength value="255"/>
        </xsd:restriction>
      </xsd:simpleType>
    </xsd:element>
    <xsd:element name="Level7" ma:index="17" nillable="true" ma:displayName="Level7" ma:indexed="true" ma:internalName="Level7">
      <xsd:simpleType>
        <xsd:restriction base="dms:Text">
          <xsd:maxLength value="255"/>
        </xsd:restriction>
      </xsd:simpleType>
    </xsd:element>
    <xsd:element name="Level8" ma:index="18" nillable="true" ma:displayName="Level8" ma:internalName="Level8">
      <xsd:simpleType>
        <xsd:restriction base="dms:Text">
          <xsd:maxLength value="255"/>
        </xsd:restriction>
      </xsd:simpleType>
    </xsd:element>
    <xsd:element name="Level9" ma:index="19" nillable="true" ma:displayName="Level9" ma:indexed="true" ma:internalName="Level9">
      <xsd:simpleType>
        <xsd:restriction base="dms:Text">
          <xsd:maxLength value="255"/>
        </xsd:restriction>
      </xsd:simpleType>
    </xsd:element>
    <xsd:element name="PublicLink" ma:index="20" nillable="true" ma:displayName="PublicLink" ma:format="Hyperlink" ma:internalName="Public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21" nillable="true" ma:displayName="MediaServiceMetadata" ma:hidden="true" ma:internalName="MediaServiceMetadata" ma:readOnly="true">
      <xsd:simpleType>
        <xsd:restriction base="dms:Note"/>
      </xsd:simpleType>
    </xsd:element>
    <xsd:element name="MediaServiceFastMetadata" ma:index="22" nillable="true" ma:displayName="MediaServiceFastMetadata" ma:hidden="true" ma:internalName="MediaServiceFastMetadata" ma:readOnly="true">
      <xsd:simpleType>
        <xsd:restriction base="dms:Note"/>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KeyPoints" ma:index="24" nillable="true" ma:displayName="KeyPoints" ma:internalName="MediaServiceKeyPoints" ma:readOnly="true">
      <xsd:simpleType>
        <xsd:restriction base="dms:Note">
          <xsd:maxLength value="255"/>
        </xsd:restriction>
      </xsd:simpleType>
    </xsd:element>
    <xsd:element name="MediaServiceAutoTags" ma:index="25" nillable="true" ma:displayName="Tags" ma:internalName="MediaServiceAutoTags" ma:readOnly="true">
      <xsd:simpleType>
        <xsd:restriction base="dms:Text"/>
      </xsd:simpleType>
    </xsd:element>
    <xsd:element name="MediaServiceGenerationTime" ma:index="26" nillable="true" ma:displayName="MediaServiceGenerationTime" ma:hidden="true" ma:internalName="MediaServiceGenerationTime" ma:readOnly="true">
      <xsd:simpleType>
        <xsd:restriction base="dms:Text"/>
      </xsd:simpleType>
    </xsd:element>
    <xsd:element name="MediaServiceEventHashCode" ma:index="27" nillable="true" ma:displayName="MediaServiceEventHashCode" ma:hidden="true" ma:internalName="MediaServiceEventHashCode" ma:readOnly="true">
      <xsd:simpleType>
        <xsd:restriction base="dms:Text"/>
      </xsd:simpleType>
    </xsd:element>
    <xsd:element name="MediaServiceDateTaken" ma:index="28" nillable="true" ma:displayName="MediaServiceDateTaken" ma:hidden="true" ma:internalName="MediaServiceDateTaken"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SilentOneID" ma:index="30" nillable="true" ma:displayName="SilentOne ID" ma:indexed="true" ma:internalName="SilentOneID" ma:percentage="FALSE">
      <xsd:simpleType>
        <xsd:restriction base="dms:Number"/>
      </xsd:simpleType>
    </xsd:element>
    <xsd:element name="WebPublished" ma:index="33" nillable="true" ma:displayName="WebPublished" ma:hidden="true" ma:indexed="true" ma:internalName="WebPublished">
      <xsd:simpleType>
        <xsd:restriction base="dms:DateTime"/>
      </xsd:simpleType>
    </xsd:element>
    <xsd:element name="WebPublishedVersion" ma:index="34" nillable="true" ma:displayName="WebPublishedVersion" ma:hidden="true" ma:internalName="WebPublishedVersion">
      <xsd:simpleType>
        <xsd:restriction base="dms:Text"/>
      </xsd:simpleType>
    </xsd:element>
    <xsd:element name="MediaLengthInSeconds" ma:index="36" nillable="true" ma:displayName="MediaLengthInSeconds" ma:hidden="true" ma:internalName="MediaLengthInSeconds" ma:readOnly="true">
      <xsd:simpleType>
        <xsd:restriction base="dms:Unknown"/>
      </xsd:simpleType>
    </xsd:element>
    <xsd:element name="MediaServiceObjectDetectorVersions" ma:index="37" nillable="true" ma:displayName="MediaServiceObjectDetectorVersions" ma:hidden="true" ma:indexed="true" ma:internalName="MediaServiceObjectDetectorVersions" ma:readOnly="true">
      <xsd:simpleType>
        <xsd:restriction base="dms:Text"/>
      </xsd:simpleType>
    </xsd:element>
    <xsd:element name="MediaServiceSearchProperties" ma:index="38" nillable="true" ma:displayName="MediaServiceSearchProperties" ma:hidden="true" ma:internalName="MediaServiceSearchProperties" ma:readOnly="true">
      <xsd:simpleType>
        <xsd:restriction base="dms:Note"/>
      </xsd:simpleType>
    </xsd:element>
    <xsd:element name="Update" ma:index="39" nillable="true" ma:displayName="Update" ma:format="Dropdown" ma:internalName="Updat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ca27fc5-aa1e-4f3b-b576-3a1fce435cf1"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40f7b580-e8b3-4cb1-b89e-04ee9fa097cb}" ma:internalName="TaxCatchAll" ma:showField="CatchAllData" ma:web="3ca27fc5-aa1e-4f3b-b576-3a1fce435cf1">
      <xsd:complexType>
        <xsd:complexContent>
          <xsd:extension base="dms:MultiChoiceLookup">
            <xsd:sequence>
              <xsd:element name="Value" type="dms:Lookup" maxOccurs="unbounded" minOccurs="0" nillable="true"/>
            </xsd:sequence>
          </xsd:extension>
        </xsd:complexContent>
      </xsd:complexType>
    </xsd:element>
    <xsd:element name="SharedWithUsers" ma:index="3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evel6 xmlns="02f5954d-0346-49d0-a2f9-44cfde7eb33b" xsi:nil="true"/>
    <Level8 xmlns="02f5954d-0346-49d0-a2f9-44cfde7eb33b" xsi:nil="true"/>
    <Level1 xmlns="02f5954d-0346-49d0-a2f9-44cfde7eb33b">Meetings</Level1>
    <PublicLink xmlns="02f5954d-0346-49d0-a2f9-44cfde7eb33b">
      <Url xsi:nil="true"/>
      <Description xsi:nil="true"/>
    </PublicLink>
    <TaxCatchAll xmlns="3ca27fc5-aa1e-4f3b-b576-3a1fce435cf1">
      <Value>3130</Value>
    </TaxCatchAll>
    <Level5 xmlns="02f5954d-0346-49d0-a2f9-44cfde7eb33b" xsi:nil="true"/>
    <Level3 xmlns="02f5954d-0346-49d0-a2f9-44cfde7eb33b">2020</Level3>
    <Level4 xmlns="02f5954d-0346-49d0-a2f9-44cfde7eb33b">2020-06-16</Level4>
    <ee0301bbdcf847ceb8cf07ef1c635393 xmlns="02f5954d-0346-49d0-a2f9-44cfde7eb33b">
      <Terms xmlns="http://schemas.microsoft.com/office/infopath/2007/PartnerControls">
        <TermInfo xmlns="http://schemas.microsoft.com/office/infopath/2007/PartnerControls">
          <TermName xmlns="http://schemas.microsoft.com/office/infopath/2007/PartnerControls">2020-06-16</TermName>
          <TermId xmlns="http://schemas.microsoft.com/office/infopath/2007/PartnerControls">216a96bb-1f5a-461a-ac7b-c25ad60b945b</TermId>
        </TermInfo>
      </Terms>
    </ee0301bbdcf847ceb8cf07ef1c635393>
    <Level2 xmlns="02f5954d-0346-49d0-a2f9-44cfde7eb33b">Council Workshops</Level2>
    <Level7 xmlns="02f5954d-0346-49d0-a2f9-44cfde7eb33b" xsi:nil="true"/>
    <Level9 xmlns="02f5954d-0346-49d0-a2f9-44cfde7eb33b" xsi:nil="true"/>
    <SilentOneID xmlns="02f5954d-0346-49d0-a2f9-44cfde7eb33b">1112026</SilentOneID>
    <WebPublished xmlns="02f5954d-0346-49d0-a2f9-44cfde7eb33b" xsi:nil="true"/>
    <WebPublishedVersion xmlns="02f5954d-0346-49d0-a2f9-44cfde7eb33b" xsi:nil="true"/>
    <Update xmlns="02f5954d-0346-49d0-a2f9-44cfde7eb33b" xsi:nil="true"/>
  </documentManagement>
</p:properties>
</file>

<file path=customXml/itemProps1.xml><?xml version="1.0" encoding="utf-8"?>
<ds:datastoreItem xmlns:ds="http://schemas.openxmlformats.org/officeDocument/2006/customXml" ds:itemID="{78532B78-08EA-4754-971D-4E620DD35DC8}"/>
</file>

<file path=customXml/itemProps2.xml><?xml version="1.0" encoding="utf-8"?>
<ds:datastoreItem xmlns:ds="http://schemas.openxmlformats.org/officeDocument/2006/customXml" ds:itemID="{8D30A769-4304-480E-ABCC-59D443FE148B}"/>
</file>

<file path=customXml/itemProps3.xml><?xml version="1.0" encoding="utf-8"?>
<ds:datastoreItem xmlns:ds="http://schemas.openxmlformats.org/officeDocument/2006/customXml" ds:itemID="{48F4D177-A11C-4308-A8C7-4ED008C7152F}"/>
</file>

<file path=docProps/app.xml><?xml version="1.0" encoding="utf-8"?>
<Properties xmlns="http://schemas.openxmlformats.org/officeDocument/2006/extended-properties" xmlns:vt="http://schemas.openxmlformats.org/officeDocument/2006/docPropsVTypes">
  <Template>PowerPoint Template</Template>
  <TotalTime>613</TotalTime>
  <Words>1276</Words>
  <Application>Microsoft Office PowerPoint</Application>
  <PresentationFormat>Widescreen</PresentationFormat>
  <Paragraphs>86</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Courier New</vt:lpstr>
      <vt:lpstr>Wingdings</vt:lpstr>
      <vt:lpstr>Office Theme</vt:lpstr>
      <vt:lpstr>PowerPoint Presentation</vt:lpstr>
      <vt:lpstr>What is a Local Alcohol Policy?</vt:lpstr>
      <vt:lpstr> Why a LAP may be more important to Tasman District Council than other Territorial Authorities </vt:lpstr>
      <vt:lpstr>Content of our Local Alcohol Policy</vt:lpstr>
      <vt:lpstr>Technical issues around process </vt:lpstr>
      <vt:lpstr>Technical issues around process continued</vt:lpstr>
      <vt:lpstr>Technical issues around process continued</vt:lpstr>
      <vt:lpstr>Technical issues around process continued </vt:lpstr>
      <vt:lpstr>Evidence of Alcohol related harm as a driver of change</vt:lpstr>
      <vt:lpstr>Rewrite versus roll over</vt:lpstr>
      <vt:lpstr>Rewrite versus roll-over</vt:lpstr>
    </vt:vector>
  </TitlesOfParts>
  <Company>Tasman District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Atkins</dc:creator>
  <cp:lastModifiedBy>Linda Atkins</cp:lastModifiedBy>
  <cp:revision>38</cp:revision>
  <dcterms:created xsi:type="dcterms:W3CDTF">2020-05-24T21:55:17Z</dcterms:created>
  <dcterms:modified xsi:type="dcterms:W3CDTF">2020-06-11T22:47:41Z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0x010100B16FD46A03C4E846BD116D05B43D6B53</vt:lpwstr>
  </property>
  <property fmtid="{D5CDD505-2E9C-101B-9397-08002B2CF9AE}" pid="3" name="Website">
    <vt:lpwstr>3130;#2020-06-16|216a96bb-1f5a-461a-ac7b-c25ad60b945b</vt:lpwstr>
  </property>
</Properties>
</file>